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ileron" panose="020B0604020202020204" charset="0"/>
      <p:regular r:id="rId17"/>
    </p:embeddedFont>
    <p:embeddedFont>
      <p:font typeface="Aileron Bold" panose="020B0604020202020204" charset="0"/>
      <p:regular r:id="rId18"/>
    </p:embeddedFont>
    <p:embeddedFont>
      <p:font typeface="Aileron Ultra-Bold" panose="020B0604020202020204" charset="0"/>
      <p:regular r:id="rId19"/>
    </p:embeddedFont>
    <p:embeddedFont>
      <p:font typeface="Canva Sans 2 Bold" panose="020B0604020202020204" charset="0"/>
      <p:regular r:id="rId20"/>
    </p:embeddedFont>
    <p:embeddedFont>
      <p:font typeface="DM Sans" pitchFamily="2" charset="0"/>
      <p:regular r:id="rId21"/>
    </p:embeddedFont>
    <p:embeddedFont>
      <p:font typeface="DM Sans Bold" charset="0"/>
      <p:regular r:id="rId22"/>
    </p:embeddedFont>
    <p:embeddedFont>
      <p:font typeface="Maven Pro Bold" panose="020B0604020202020204" charset="0"/>
      <p:regular r:id="rId23"/>
    </p:embeddedFont>
    <p:embeddedFont>
      <p:font typeface="Maven Pro Regular" panose="020B0604020202020204" charset="0"/>
      <p:regular r:id="rId24"/>
    </p:embeddedFont>
    <p:embeddedFont>
      <p:font typeface="Maven Pro Regular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11.png"/><Relationship Id="rId3" Type="http://schemas.openxmlformats.org/officeDocument/2006/relationships/image" Target="../media/image19.svg"/><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12.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646970" cy="10287000"/>
          </a:xfrm>
          <a:prstGeom prst="rect">
            <a:avLst/>
          </a:prstGeom>
          <a:solidFill>
            <a:srgbClr val="191919">
              <a:alpha val="3922"/>
            </a:srgbClr>
          </a:solidFill>
        </p:spPr>
      </p:sp>
      <p:sp>
        <p:nvSpPr>
          <p:cNvPr id="3" name="Freeform 3"/>
          <p:cNvSpPr/>
          <p:nvPr/>
        </p:nvSpPr>
        <p:spPr>
          <a:xfrm>
            <a:off x="1090364" y="1028700"/>
            <a:ext cx="6396689" cy="6183200"/>
          </a:xfrm>
          <a:custGeom>
            <a:avLst/>
            <a:gdLst/>
            <a:ahLst/>
            <a:cxnLst/>
            <a:rect l="l" t="t" r="r" b="b"/>
            <a:pathLst>
              <a:path w="6396689" h="6183200">
                <a:moveTo>
                  <a:pt x="0" y="0"/>
                </a:moveTo>
                <a:lnTo>
                  <a:pt x="6396689" y="0"/>
                </a:lnTo>
                <a:lnTo>
                  <a:pt x="6396689" y="6183200"/>
                </a:lnTo>
                <a:lnTo>
                  <a:pt x="0" y="6183200"/>
                </a:lnTo>
                <a:lnTo>
                  <a:pt x="0" y="0"/>
                </a:lnTo>
                <a:close/>
              </a:path>
            </a:pathLst>
          </a:custGeom>
          <a:blipFill>
            <a:blip r:embed="rId2"/>
            <a:stretch>
              <a:fillRect r="-35825"/>
            </a:stretch>
          </a:blipFill>
        </p:spPr>
      </p:sp>
      <p:sp>
        <p:nvSpPr>
          <p:cNvPr id="4" name="AutoShape 4"/>
          <p:cNvSpPr/>
          <p:nvPr/>
        </p:nvSpPr>
        <p:spPr>
          <a:xfrm>
            <a:off x="1090364" y="7211900"/>
            <a:ext cx="6396689" cy="198772"/>
          </a:xfrm>
          <a:prstGeom prst="rect">
            <a:avLst/>
          </a:prstGeom>
          <a:solidFill>
            <a:srgbClr val="01A0C4"/>
          </a:solidFill>
        </p:spPr>
      </p:sp>
      <p:sp>
        <p:nvSpPr>
          <p:cNvPr id="5" name="TextBox 5"/>
          <p:cNvSpPr txBox="1"/>
          <p:nvPr/>
        </p:nvSpPr>
        <p:spPr>
          <a:xfrm>
            <a:off x="1090364" y="8521615"/>
            <a:ext cx="5595057" cy="530860"/>
          </a:xfrm>
          <a:prstGeom prst="rect">
            <a:avLst/>
          </a:prstGeom>
        </p:spPr>
        <p:txBody>
          <a:bodyPr lIns="0" tIns="0" rIns="0" bIns="0" rtlCol="0" anchor="t">
            <a:spAutoFit/>
          </a:bodyPr>
          <a:lstStyle/>
          <a:p>
            <a:pPr algn="l">
              <a:lnSpc>
                <a:spcPts val="4160"/>
              </a:lnSpc>
            </a:pPr>
            <a:r>
              <a:rPr lang="en-US" sz="3200">
                <a:solidFill>
                  <a:srgbClr val="191919"/>
                </a:solidFill>
                <a:latin typeface="Maven Pro Regular Bold"/>
              </a:rPr>
              <a:t>Group - 11</a:t>
            </a:r>
          </a:p>
        </p:txBody>
      </p:sp>
      <p:sp>
        <p:nvSpPr>
          <p:cNvPr id="6" name="TextBox 6"/>
          <p:cNvSpPr txBox="1"/>
          <p:nvPr/>
        </p:nvSpPr>
        <p:spPr>
          <a:xfrm>
            <a:off x="9743724" y="1171575"/>
            <a:ext cx="7515576" cy="4690745"/>
          </a:xfrm>
          <a:prstGeom prst="rect">
            <a:avLst/>
          </a:prstGeom>
        </p:spPr>
        <p:txBody>
          <a:bodyPr lIns="0" tIns="0" rIns="0" bIns="0" rtlCol="0" anchor="t">
            <a:spAutoFit/>
          </a:bodyPr>
          <a:lstStyle/>
          <a:p>
            <a:pPr algn="l">
              <a:lnSpc>
                <a:spcPts val="12190"/>
              </a:lnSpc>
            </a:pPr>
            <a:r>
              <a:rPr lang="en-US" sz="11500" spc="-195" dirty="0">
                <a:solidFill>
                  <a:srgbClr val="01A0C4"/>
                </a:solidFill>
                <a:latin typeface="Maven Pro Bold"/>
              </a:rPr>
              <a:t>Wine Quality Prediction</a:t>
            </a:r>
          </a:p>
        </p:txBody>
      </p:sp>
      <p:sp>
        <p:nvSpPr>
          <p:cNvPr id="7" name="TextBox 7"/>
          <p:cNvSpPr txBox="1"/>
          <p:nvPr/>
        </p:nvSpPr>
        <p:spPr>
          <a:xfrm>
            <a:off x="9743724" y="6086952"/>
            <a:ext cx="7515576" cy="1323721"/>
          </a:xfrm>
          <a:prstGeom prst="rect">
            <a:avLst/>
          </a:prstGeom>
        </p:spPr>
        <p:txBody>
          <a:bodyPr lIns="0" tIns="0" rIns="0" bIns="0" rtlCol="0" anchor="t">
            <a:spAutoFit/>
          </a:bodyPr>
          <a:lstStyle/>
          <a:p>
            <a:pPr algn="l">
              <a:lnSpc>
                <a:spcPts val="3542"/>
              </a:lnSpc>
            </a:pPr>
            <a:r>
              <a:rPr lang="en-US" sz="2200" spc="138">
                <a:solidFill>
                  <a:srgbClr val="191919"/>
                </a:solidFill>
                <a:latin typeface="Maven Pro Regular"/>
              </a:rPr>
              <a:t> EXPLORING MACHINE LEARNING TECHNIQUES TO PREDICT THE QUALITY OF WINE BASED ON VARIOUS PARAMETERS.</a:t>
            </a:r>
          </a:p>
        </p:txBody>
      </p:sp>
      <p:sp>
        <p:nvSpPr>
          <p:cNvPr id="8" name="TextBox 8"/>
          <p:cNvSpPr txBox="1"/>
          <p:nvPr/>
        </p:nvSpPr>
        <p:spPr>
          <a:xfrm>
            <a:off x="1090364" y="8140869"/>
            <a:ext cx="2450920" cy="428371"/>
          </a:xfrm>
          <a:prstGeom prst="rect">
            <a:avLst/>
          </a:prstGeom>
        </p:spPr>
        <p:txBody>
          <a:bodyPr lIns="0" tIns="0" rIns="0" bIns="0" rtlCol="0" anchor="t">
            <a:spAutoFit/>
          </a:bodyPr>
          <a:lstStyle/>
          <a:p>
            <a:pPr algn="l">
              <a:lnSpc>
                <a:spcPts val="3542"/>
              </a:lnSpc>
            </a:pPr>
            <a:r>
              <a:rPr lang="en-US" sz="2200" spc="138">
                <a:solidFill>
                  <a:srgbClr val="191919"/>
                </a:solidFill>
                <a:latin typeface="Maven Pro Regular"/>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954811" y="-3954811"/>
            <a:ext cx="10378378" cy="18288000"/>
          </a:xfrm>
          <a:prstGeom prst="rect">
            <a:avLst/>
          </a:prstGeom>
          <a:solidFill>
            <a:srgbClr val="191919">
              <a:alpha val="3922"/>
            </a:srgbClr>
          </a:solidFill>
        </p:spPr>
      </p:sp>
      <p:sp>
        <p:nvSpPr>
          <p:cNvPr id="3" name="TextBox 3"/>
          <p:cNvSpPr txBox="1"/>
          <p:nvPr/>
        </p:nvSpPr>
        <p:spPr>
          <a:xfrm>
            <a:off x="2540124" y="1257020"/>
            <a:ext cx="11510293"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043980"/>
                </a:solidFill>
                <a:latin typeface="Aileron Ultra-Bold"/>
              </a:rPr>
              <a:t>MULTI MODEL EVALUATION</a:t>
            </a:r>
          </a:p>
        </p:txBody>
      </p:sp>
      <p:grpSp>
        <p:nvGrpSpPr>
          <p:cNvPr id="4" name="Group 4"/>
          <p:cNvGrpSpPr/>
          <p:nvPr/>
        </p:nvGrpSpPr>
        <p:grpSpPr>
          <a:xfrm>
            <a:off x="2269111" y="2381282"/>
            <a:ext cx="13749777" cy="6448767"/>
            <a:chOff x="0" y="0"/>
            <a:chExt cx="18333037" cy="8598356"/>
          </a:xfrm>
        </p:grpSpPr>
        <p:sp>
          <p:nvSpPr>
            <p:cNvPr id="5" name="Freeform 5"/>
            <p:cNvSpPr/>
            <p:nvPr/>
          </p:nvSpPr>
          <p:spPr>
            <a:xfrm rot="5400000">
              <a:off x="10895896" y="609600"/>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0" y="609600"/>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2723974" y="3615173"/>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5400000">
              <a:off x="8171922" y="3615173"/>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400000">
              <a:off x="5447948" y="609600"/>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166876" y="4595257"/>
              <a:ext cx="2413414" cy="2413414"/>
            </a:xfrm>
            <a:custGeom>
              <a:avLst/>
              <a:gdLst/>
              <a:ahLst/>
              <a:cxnLst/>
              <a:rect l="l" t="t" r="r" b="b"/>
              <a:pathLst>
                <a:path w="2413414" h="2413414">
                  <a:moveTo>
                    <a:pt x="0" y="0"/>
                  </a:moveTo>
                  <a:lnTo>
                    <a:pt x="2413414" y="0"/>
                  </a:lnTo>
                  <a:lnTo>
                    <a:pt x="2413414" y="2413414"/>
                  </a:lnTo>
                  <a:lnTo>
                    <a:pt x="0" y="24134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5400000">
              <a:off x="13613901" y="3615173"/>
              <a:ext cx="4373583" cy="4373583"/>
            </a:xfrm>
            <a:custGeom>
              <a:avLst/>
              <a:gdLst/>
              <a:ahLst/>
              <a:cxnLst/>
              <a:rect l="l" t="t" r="r" b="b"/>
              <a:pathLst>
                <a:path w="4373583" h="4373583">
                  <a:moveTo>
                    <a:pt x="0" y="0"/>
                  </a:moveTo>
                  <a:lnTo>
                    <a:pt x="4373583" y="0"/>
                  </a:lnTo>
                  <a:lnTo>
                    <a:pt x="4373583" y="4373583"/>
                  </a:lnTo>
                  <a:lnTo>
                    <a:pt x="0" y="4373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36503" y="1585757"/>
              <a:ext cx="2771123" cy="2421269"/>
            </a:xfrm>
            <a:custGeom>
              <a:avLst/>
              <a:gdLst/>
              <a:ahLst/>
              <a:cxnLst/>
              <a:rect l="l" t="t" r="r" b="b"/>
              <a:pathLst>
                <a:path w="2771123" h="2421269">
                  <a:moveTo>
                    <a:pt x="0" y="0"/>
                  </a:moveTo>
                  <a:lnTo>
                    <a:pt x="2771123" y="0"/>
                  </a:lnTo>
                  <a:lnTo>
                    <a:pt x="2771123" y="2421269"/>
                  </a:lnTo>
                  <a:lnTo>
                    <a:pt x="0" y="24212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6034996" y="1585757"/>
              <a:ext cx="2430383" cy="2421269"/>
            </a:xfrm>
            <a:custGeom>
              <a:avLst/>
              <a:gdLst/>
              <a:ahLst/>
              <a:cxnLst/>
              <a:rect l="l" t="t" r="r" b="b"/>
              <a:pathLst>
                <a:path w="2430383" h="2421269">
                  <a:moveTo>
                    <a:pt x="0" y="0"/>
                  </a:moveTo>
                  <a:lnTo>
                    <a:pt x="2430382" y="0"/>
                  </a:lnTo>
                  <a:lnTo>
                    <a:pt x="2430382" y="2421269"/>
                  </a:lnTo>
                  <a:lnTo>
                    <a:pt x="0" y="24212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8841107" y="4525422"/>
              <a:ext cx="2460535" cy="2553084"/>
            </a:xfrm>
            <a:custGeom>
              <a:avLst/>
              <a:gdLst/>
              <a:ahLst/>
              <a:cxnLst/>
              <a:rect l="l" t="t" r="r" b="b"/>
              <a:pathLst>
                <a:path w="2460535" h="2553084">
                  <a:moveTo>
                    <a:pt x="0" y="0"/>
                  </a:moveTo>
                  <a:lnTo>
                    <a:pt x="2460535" y="0"/>
                  </a:lnTo>
                  <a:lnTo>
                    <a:pt x="2460535" y="2553084"/>
                  </a:lnTo>
                  <a:lnTo>
                    <a:pt x="0" y="25530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1301642" y="1211752"/>
              <a:ext cx="2795274" cy="2795274"/>
            </a:xfrm>
            <a:custGeom>
              <a:avLst/>
              <a:gdLst/>
              <a:ahLst/>
              <a:cxnLst/>
              <a:rect l="l" t="t" r="r" b="b"/>
              <a:pathLst>
                <a:path w="2795274" h="2795274">
                  <a:moveTo>
                    <a:pt x="0" y="0"/>
                  </a:moveTo>
                  <a:lnTo>
                    <a:pt x="2795274" y="0"/>
                  </a:lnTo>
                  <a:lnTo>
                    <a:pt x="2795274" y="2795274"/>
                  </a:lnTo>
                  <a:lnTo>
                    <a:pt x="0" y="27952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14285405" y="4605562"/>
              <a:ext cx="2392445" cy="2472945"/>
            </a:xfrm>
            <a:custGeom>
              <a:avLst/>
              <a:gdLst/>
              <a:ahLst/>
              <a:cxnLst/>
              <a:rect l="l" t="t" r="r" b="b"/>
              <a:pathLst>
                <a:path w="2392445" h="2472945">
                  <a:moveTo>
                    <a:pt x="0" y="0"/>
                  </a:moveTo>
                  <a:lnTo>
                    <a:pt x="2392445" y="0"/>
                  </a:lnTo>
                  <a:lnTo>
                    <a:pt x="2392445" y="2472944"/>
                  </a:lnTo>
                  <a:lnTo>
                    <a:pt x="0" y="247294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TextBox 17"/>
            <p:cNvSpPr txBox="1"/>
            <p:nvPr/>
          </p:nvSpPr>
          <p:spPr>
            <a:xfrm>
              <a:off x="1488726" y="7931606"/>
              <a:ext cx="6146013"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Support Vector Machine</a:t>
              </a:r>
            </a:p>
          </p:txBody>
        </p:sp>
        <p:sp>
          <p:nvSpPr>
            <p:cNvPr id="18" name="TextBox 18"/>
            <p:cNvSpPr txBox="1"/>
            <p:nvPr/>
          </p:nvSpPr>
          <p:spPr>
            <a:xfrm>
              <a:off x="0" y="62760"/>
              <a:ext cx="3775075"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Random Forest</a:t>
              </a:r>
            </a:p>
          </p:txBody>
        </p:sp>
        <p:sp>
          <p:nvSpPr>
            <p:cNvPr id="19" name="TextBox 19"/>
            <p:cNvSpPr txBox="1"/>
            <p:nvPr/>
          </p:nvSpPr>
          <p:spPr>
            <a:xfrm>
              <a:off x="5040616" y="62760"/>
              <a:ext cx="4780915"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Logistic Regression</a:t>
              </a:r>
            </a:p>
          </p:txBody>
        </p:sp>
        <p:sp>
          <p:nvSpPr>
            <p:cNvPr id="20" name="TextBox 20"/>
            <p:cNvSpPr txBox="1"/>
            <p:nvPr/>
          </p:nvSpPr>
          <p:spPr>
            <a:xfrm>
              <a:off x="7965272" y="7931606"/>
              <a:ext cx="4780915"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Gaussian NB</a:t>
              </a:r>
            </a:p>
          </p:txBody>
        </p:sp>
        <p:sp>
          <p:nvSpPr>
            <p:cNvPr id="21" name="TextBox 21"/>
            <p:cNvSpPr txBox="1"/>
            <p:nvPr/>
          </p:nvSpPr>
          <p:spPr>
            <a:xfrm>
              <a:off x="10325041" y="-57150"/>
              <a:ext cx="4780915"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Decison tree</a:t>
              </a:r>
            </a:p>
          </p:txBody>
        </p:sp>
        <p:sp>
          <p:nvSpPr>
            <p:cNvPr id="22" name="TextBox 22"/>
            <p:cNvSpPr txBox="1"/>
            <p:nvPr/>
          </p:nvSpPr>
          <p:spPr>
            <a:xfrm>
              <a:off x="13552121" y="7931606"/>
              <a:ext cx="4780915" cy="666750"/>
            </a:xfrm>
            <a:prstGeom prst="rect">
              <a:avLst/>
            </a:prstGeom>
          </p:spPr>
          <p:txBody>
            <a:bodyPr lIns="0" tIns="0" rIns="0" bIns="0" rtlCol="0" anchor="t">
              <a:spAutoFit/>
            </a:bodyPr>
            <a:lstStyle/>
            <a:p>
              <a:pPr algn="ctr">
                <a:lnSpc>
                  <a:spcPts val="4200"/>
                </a:lnSpc>
              </a:pPr>
              <a:r>
                <a:rPr lang="en-US" sz="3000">
                  <a:solidFill>
                    <a:srgbClr val="A52E45"/>
                  </a:solidFill>
                  <a:latin typeface="Canva Sans 2 Bold"/>
                </a:rPr>
                <a:t>KNN</a:t>
              </a:r>
            </a:p>
          </p:txBody>
        </p:sp>
      </p:grpSp>
      <p:sp>
        <p:nvSpPr>
          <p:cNvPr id="23" name="Freeform 23"/>
          <p:cNvSpPr/>
          <p:nvPr/>
        </p:nvSpPr>
        <p:spPr>
          <a:xfrm rot="-10800000" flipV="1">
            <a:off x="0" y="559420"/>
            <a:ext cx="6016894" cy="240400"/>
          </a:xfrm>
          <a:custGeom>
            <a:avLst/>
            <a:gdLst/>
            <a:ahLst/>
            <a:cxnLst/>
            <a:rect l="l" t="t" r="r" b="b"/>
            <a:pathLst>
              <a:path w="9343352" h="313994">
                <a:moveTo>
                  <a:pt x="0" y="313994"/>
                </a:moveTo>
                <a:lnTo>
                  <a:pt x="9343352" y="313994"/>
                </a:lnTo>
                <a:lnTo>
                  <a:pt x="9343352" y="0"/>
                </a:lnTo>
                <a:lnTo>
                  <a:pt x="0" y="0"/>
                </a:lnTo>
                <a:lnTo>
                  <a:pt x="0" y="313994"/>
                </a:lnTo>
                <a:close/>
              </a:path>
            </a:pathLst>
          </a:custGeom>
          <a:blipFill>
            <a:blip r:embed="rId26">
              <a:extLst>
                <a:ext uri="{96DAC541-7B7A-43D3-8B79-37D633B846F1}">
                  <asvg:svgBlip xmlns:asvg="http://schemas.microsoft.com/office/drawing/2016/SVG/main" r:embed="rId27"/>
                </a:ext>
              </a:extLst>
            </a:blip>
            <a:stretch>
              <a:fillRect t="-27871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6" name="TextBox 6"/>
          <p:cNvSpPr txBox="1"/>
          <p:nvPr/>
        </p:nvSpPr>
        <p:spPr>
          <a:xfrm>
            <a:off x="870977" y="690862"/>
            <a:ext cx="16230600" cy="1503807"/>
          </a:xfrm>
          <a:prstGeom prst="rect">
            <a:avLst/>
          </a:prstGeom>
        </p:spPr>
        <p:txBody>
          <a:bodyPr lIns="0" tIns="0" rIns="0" bIns="0" rtlCol="0" anchor="t">
            <a:spAutoFit/>
          </a:bodyPr>
          <a:lstStyle/>
          <a:p>
            <a:pPr algn="ctr">
              <a:lnSpc>
                <a:spcPts val="11904"/>
              </a:lnSpc>
            </a:pPr>
            <a:r>
              <a:rPr lang="en-US" sz="9600" spc="57" dirty="0">
                <a:solidFill>
                  <a:srgbClr val="65A6FA"/>
                </a:solidFill>
                <a:latin typeface="Maven Pro Bold Bold Italics"/>
              </a:rPr>
              <a:t>MODEL EVALUATION</a:t>
            </a:r>
          </a:p>
        </p:txBody>
      </p:sp>
      <p:sp>
        <p:nvSpPr>
          <p:cNvPr id="7" name="AutoShape 7"/>
          <p:cNvSpPr/>
          <p:nvPr/>
        </p:nvSpPr>
        <p:spPr>
          <a:xfrm>
            <a:off x="1028700" y="2330001"/>
            <a:ext cx="6949963" cy="2148890"/>
          </a:xfrm>
          <a:prstGeom prst="rect">
            <a:avLst/>
          </a:prstGeom>
          <a:solidFill>
            <a:srgbClr val="191919">
              <a:alpha val="3529"/>
            </a:srgbClr>
          </a:solidFill>
        </p:spPr>
      </p:sp>
      <p:sp>
        <p:nvSpPr>
          <p:cNvPr id="8" name="AutoShape 8"/>
          <p:cNvSpPr/>
          <p:nvPr/>
        </p:nvSpPr>
        <p:spPr>
          <a:xfrm>
            <a:off x="1028700" y="7485879"/>
            <a:ext cx="6949963" cy="2148890"/>
          </a:xfrm>
          <a:prstGeom prst="rect">
            <a:avLst/>
          </a:prstGeom>
          <a:solidFill>
            <a:srgbClr val="191919">
              <a:alpha val="3529"/>
            </a:srgbClr>
          </a:solidFill>
        </p:spPr>
      </p:sp>
      <p:sp>
        <p:nvSpPr>
          <p:cNvPr id="9" name="AutoShape 9"/>
          <p:cNvSpPr/>
          <p:nvPr/>
        </p:nvSpPr>
        <p:spPr>
          <a:xfrm rot="-10800000">
            <a:off x="1028700" y="4092775"/>
            <a:ext cx="6949963" cy="394924"/>
          </a:xfrm>
          <a:prstGeom prst="rect">
            <a:avLst/>
          </a:prstGeom>
          <a:solidFill>
            <a:srgbClr val="191919">
              <a:alpha val="3922"/>
            </a:srgbClr>
          </a:solidFill>
        </p:spPr>
      </p:sp>
      <p:sp>
        <p:nvSpPr>
          <p:cNvPr id="10" name="AutoShape 10"/>
          <p:cNvSpPr/>
          <p:nvPr/>
        </p:nvSpPr>
        <p:spPr>
          <a:xfrm rot="-10800000">
            <a:off x="1058872" y="4079358"/>
            <a:ext cx="5280660" cy="394924"/>
          </a:xfrm>
          <a:prstGeom prst="rect">
            <a:avLst/>
          </a:prstGeom>
          <a:solidFill>
            <a:srgbClr val="86EAE9"/>
          </a:solidFill>
        </p:spPr>
      </p:sp>
      <p:sp>
        <p:nvSpPr>
          <p:cNvPr id="11" name="AutoShape 11"/>
          <p:cNvSpPr/>
          <p:nvPr/>
        </p:nvSpPr>
        <p:spPr>
          <a:xfrm rot="-10800000">
            <a:off x="1028700" y="9239845"/>
            <a:ext cx="6949963" cy="394924"/>
          </a:xfrm>
          <a:prstGeom prst="rect">
            <a:avLst/>
          </a:prstGeom>
          <a:solidFill>
            <a:srgbClr val="191919">
              <a:alpha val="3922"/>
            </a:srgbClr>
          </a:solidFill>
        </p:spPr>
      </p:sp>
      <p:sp>
        <p:nvSpPr>
          <p:cNvPr id="12" name="AutoShape 12"/>
          <p:cNvSpPr/>
          <p:nvPr/>
        </p:nvSpPr>
        <p:spPr>
          <a:xfrm rot="-10800000">
            <a:off x="1012604" y="9238055"/>
            <a:ext cx="4673918" cy="394924"/>
          </a:xfrm>
          <a:prstGeom prst="rect">
            <a:avLst/>
          </a:prstGeom>
          <a:solidFill>
            <a:srgbClr val="37C9EF"/>
          </a:solidFill>
        </p:spPr>
      </p:sp>
      <p:sp>
        <p:nvSpPr>
          <p:cNvPr id="13" name="TextBox 13"/>
          <p:cNvSpPr txBox="1"/>
          <p:nvPr/>
        </p:nvSpPr>
        <p:spPr>
          <a:xfrm>
            <a:off x="1084884" y="2369418"/>
            <a:ext cx="3448969" cy="342900"/>
          </a:xfrm>
          <a:prstGeom prst="rect">
            <a:avLst/>
          </a:prstGeom>
        </p:spPr>
        <p:txBody>
          <a:bodyPr lIns="0" tIns="0" rIns="0" bIns="0" rtlCol="0" anchor="t">
            <a:spAutoFit/>
          </a:bodyPr>
          <a:lstStyle/>
          <a:p>
            <a:pPr algn="l">
              <a:lnSpc>
                <a:spcPts val="2639"/>
              </a:lnSpc>
            </a:pPr>
            <a:r>
              <a:rPr lang="en-US" sz="2199" dirty="0">
                <a:solidFill>
                  <a:srgbClr val="86EAE9"/>
                </a:solidFill>
                <a:latin typeface="Maven Pro Bold"/>
              </a:rPr>
              <a:t>LOGISTIC REGRESSION: </a:t>
            </a:r>
          </a:p>
        </p:txBody>
      </p:sp>
      <p:sp>
        <p:nvSpPr>
          <p:cNvPr id="14" name="AutoShape 14"/>
          <p:cNvSpPr/>
          <p:nvPr/>
        </p:nvSpPr>
        <p:spPr>
          <a:xfrm>
            <a:off x="1028700" y="4907940"/>
            <a:ext cx="6949963" cy="2148890"/>
          </a:xfrm>
          <a:prstGeom prst="rect">
            <a:avLst/>
          </a:prstGeom>
          <a:solidFill>
            <a:srgbClr val="191919">
              <a:alpha val="3529"/>
            </a:srgbClr>
          </a:solidFill>
        </p:spPr>
      </p:sp>
      <p:sp>
        <p:nvSpPr>
          <p:cNvPr id="15" name="AutoShape 15"/>
          <p:cNvSpPr/>
          <p:nvPr/>
        </p:nvSpPr>
        <p:spPr>
          <a:xfrm rot="-10800000">
            <a:off x="1028700" y="6661906"/>
            <a:ext cx="6949963" cy="394924"/>
          </a:xfrm>
          <a:prstGeom prst="rect">
            <a:avLst/>
          </a:prstGeom>
          <a:solidFill>
            <a:srgbClr val="191919">
              <a:alpha val="3922"/>
            </a:srgbClr>
          </a:solidFill>
        </p:spPr>
      </p:sp>
      <p:sp>
        <p:nvSpPr>
          <p:cNvPr id="16" name="AutoShape 16"/>
          <p:cNvSpPr/>
          <p:nvPr/>
        </p:nvSpPr>
        <p:spPr>
          <a:xfrm rot="-10800000">
            <a:off x="1058872" y="6671995"/>
            <a:ext cx="5462588" cy="394924"/>
          </a:xfrm>
          <a:prstGeom prst="rect">
            <a:avLst/>
          </a:prstGeom>
          <a:solidFill>
            <a:srgbClr val="3EDAD8"/>
          </a:solidFill>
        </p:spPr>
      </p:sp>
      <p:sp>
        <p:nvSpPr>
          <p:cNvPr id="17" name="TextBox 17"/>
          <p:cNvSpPr txBox="1"/>
          <p:nvPr/>
        </p:nvSpPr>
        <p:spPr>
          <a:xfrm>
            <a:off x="1028700" y="4904048"/>
            <a:ext cx="2555378" cy="342900"/>
          </a:xfrm>
          <a:prstGeom prst="rect">
            <a:avLst/>
          </a:prstGeom>
        </p:spPr>
        <p:txBody>
          <a:bodyPr lIns="0" tIns="0" rIns="0" bIns="0" rtlCol="0" anchor="t">
            <a:spAutoFit/>
          </a:bodyPr>
          <a:lstStyle/>
          <a:p>
            <a:pPr algn="l">
              <a:lnSpc>
                <a:spcPts val="2640"/>
              </a:lnSpc>
            </a:pPr>
            <a:r>
              <a:rPr lang="en-US" sz="2200">
                <a:solidFill>
                  <a:srgbClr val="3EDAD8"/>
                </a:solidFill>
                <a:latin typeface="Maven Pro Bold"/>
              </a:rPr>
              <a:t>RANDOM FOREST:</a:t>
            </a:r>
          </a:p>
        </p:txBody>
      </p:sp>
      <p:sp>
        <p:nvSpPr>
          <p:cNvPr id="18" name="TextBox 18"/>
          <p:cNvSpPr txBox="1"/>
          <p:nvPr/>
        </p:nvSpPr>
        <p:spPr>
          <a:xfrm>
            <a:off x="1028700" y="7475930"/>
            <a:ext cx="4506410" cy="342900"/>
          </a:xfrm>
          <a:prstGeom prst="rect">
            <a:avLst/>
          </a:prstGeom>
        </p:spPr>
        <p:txBody>
          <a:bodyPr lIns="0" tIns="0" rIns="0" bIns="0" rtlCol="0" anchor="t">
            <a:spAutoFit/>
          </a:bodyPr>
          <a:lstStyle/>
          <a:p>
            <a:pPr algn="l">
              <a:lnSpc>
                <a:spcPts val="2640"/>
              </a:lnSpc>
            </a:pPr>
            <a:r>
              <a:rPr lang="en-US" sz="2200">
                <a:solidFill>
                  <a:srgbClr val="00BBC4"/>
                </a:solidFill>
                <a:latin typeface="Maven Pro Bold"/>
              </a:rPr>
              <a:t>SUPPORT VECTOR CLASSIFIER:</a:t>
            </a:r>
          </a:p>
        </p:txBody>
      </p:sp>
      <p:sp>
        <p:nvSpPr>
          <p:cNvPr id="19" name="TextBox 19"/>
          <p:cNvSpPr txBox="1"/>
          <p:nvPr/>
        </p:nvSpPr>
        <p:spPr>
          <a:xfrm>
            <a:off x="1058872" y="2601204"/>
            <a:ext cx="6949963" cy="1511232"/>
          </a:xfrm>
          <a:prstGeom prst="rect">
            <a:avLst/>
          </a:prstGeom>
        </p:spPr>
        <p:txBody>
          <a:bodyPr lIns="0" tIns="0" rIns="0" bIns="0" rtlCol="0" anchor="t">
            <a:spAutoFit/>
          </a:bodyPr>
          <a:lstStyle/>
          <a:p>
            <a:pPr algn="just">
              <a:lnSpc>
                <a:spcPts val="3022"/>
              </a:lnSpc>
            </a:pPr>
            <a:r>
              <a:rPr lang="en-US" sz="1809" dirty="0">
                <a:solidFill>
                  <a:srgbClr val="191919"/>
                </a:solidFill>
                <a:latin typeface="Maven Pro Regular"/>
              </a:rPr>
              <a:t>Achieved an accuracy of </a:t>
            </a:r>
            <a:r>
              <a:rPr lang="en-US" sz="1809" dirty="0">
                <a:solidFill>
                  <a:srgbClr val="191919"/>
                </a:solidFill>
                <a:latin typeface="Maven Pro Regular Bold"/>
              </a:rPr>
              <a:t>75.98%</a:t>
            </a:r>
            <a:r>
              <a:rPr lang="en-US" sz="1809" dirty="0">
                <a:solidFill>
                  <a:srgbClr val="191919"/>
                </a:solidFill>
                <a:latin typeface="Maven Pro Regular"/>
              </a:rPr>
              <a:t> with balanced precision and recall scores, resulting in an F1 score of 78.43%. It correctly classified 74 true negatives and 100 true positives, with 28 false positives and 27 false negatives.</a:t>
            </a:r>
          </a:p>
        </p:txBody>
      </p:sp>
      <p:sp>
        <p:nvSpPr>
          <p:cNvPr id="20" name="AutoShape 20"/>
          <p:cNvSpPr/>
          <p:nvPr/>
        </p:nvSpPr>
        <p:spPr>
          <a:xfrm>
            <a:off x="10309337" y="2330001"/>
            <a:ext cx="6949963" cy="2148890"/>
          </a:xfrm>
          <a:prstGeom prst="rect">
            <a:avLst/>
          </a:prstGeom>
          <a:solidFill>
            <a:srgbClr val="191919">
              <a:alpha val="3529"/>
            </a:srgbClr>
          </a:solidFill>
        </p:spPr>
      </p:sp>
      <p:sp>
        <p:nvSpPr>
          <p:cNvPr id="21" name="AutoShape 21"/>
          <p:cNvSpPr/>
          <p:nvPr/>
        </p:nvSpPr>
        <p:spPr>
          <a:xfrm>
            <a:off x="10309337" y="7485879"/>
            <a:ext cx="6949963" cy="2148890"/>
          </a:xfrm>
          <a:prstGeom prst="rect">
            <a:avLst/>
          </a:prstGeom>
          <a:solidFill>
            <a:srgbClr val="191919">
              <a:alpha val="3529"/>
            </a:srgbClr>
          </a:solidFill>
        </p:spPr>
      </p:sp>
      <p:sp>
        <p:nvSpPr>
          <p:cNvPr id="22" name="AutoShape 22"/>
          <p:cNvSpPr/>
          <p:nvPr/>
        </p:nvSpPr>
        <p:spPr>
          <a:xfrm rot="-10800000">
            <a:off x="10309337" y="4092775"/>
            <a:ext cx="6949963" cy="394924"/>
          </a:xfrm>
          <a:prstGeom prst="rect">
            <a:avLst/>
          </a:prstGeom>
          <a:solidFill>
            <a:srgbClr val="191919">
              <a:alpha val="3922"/>
            </a:srgbClr>
          </a:solidFill>
        </p:spPr>
      </p:sp>
      <p:sp>
        <p:nvSpPr>
          <p:cNvPr id="23" name="AutoShape 23"/>
          <p:cNvSpPr/>
          <p:nvPr/>
        </p:nvSpPr>
        <p:spPr>
          <a:xfrm rot="-10800000">
            <a:off x="10327494" y="4092775"/>
            <a:ext cx="4643437" cy="394924"/>
          </a:xfrm>
          <a:prstGeom prst="rect">
            <a:avLst/>
          </a:prstGeom>
          <a:solidFill>
            <a:srgbClr val="86EAE9"/>
          </a:solidFill>
        </p:spPr>
      </p:sp>
      <p:sp>
        <p:nvSpPr>
          <p:cNvPr id="24" name="AutoShape 24"/>
          <p:cNvSpPr/>
          <p:nvPr/>
        </p:nvSpPr>
        <p:spPr>
          <a:xfrm rot="-10800000">
            <a:off x="10309337" y="9239845"/>
            <a:ext cx="6949963" cy="394924"/>
          </a:xfrm>
          <a:prstGeom prst="rect">
            <a:avLst/>
          </a:prstGeom>
          <a:solidFill>
            <a:srgbClr val="191919">
              <a:alpha val="3922"/>
            </a:srgbClr>
          </a:solidFill>
        </p:spPr>
      </p:sp>
      <p:sp>
        <p:nvSpPr>
          <p:cNvPr id="25" name="AutoShape 25"/>
          <p:cNvSpPr/>
          <p:nvPr/>
        </p:nvSpPr>
        <p:spPr>
          <a:xfrm rot="-10800000">
            <a:off x="10327494" y="9258300"/>
            <a:ext cx="5073968" cy="394924"/>
          </a:xfrm>
          <a:prstGeom prst="rect">
            <a:avLst/>
          </a:prstGeom>
          <a:solidFill>
            <a:srgbClr val="37C9EF"/>
          </a:solidFill>
        </p:spPr>
      </p:sp>
      <p:sp>
        <p:nvSpPr>
          <p:cNvPr id="26" name="TextBox 26"/>
          <p:cNvSpPr txBox="1"/>
          <p:nvPr/>
        </p:nvSpPr>
        <p:spPr>
          <a:xfrm>
            <a:off x="10309337" y="2320476"/>
            <a:ext cx="2193142" cy="342900"/>
          </a:xfrm>
          <a:prstGeom prst="rect">
            <a:avLst/>
          </a:prstGeom>
        </p:spPr>
        <p:txBody>
          <a:bodyPr lIns="0" tIns="0" rIns="0" bIns="0" rtlCol="0" anchor="t">
            <a:spAutoFit/>
          </a:bodyPr>
          <a:lstStyle/>
          <a:p>
            <a:pPr algn="l">
              <a:lnSpc>
                <a:spcPts val="2639"/>
              </a:lnSpc>
            </a:pPr>
            <a:r>
              <a:rPr lang="en-US" sz="2199">
                <a:solidFill>
                  <a:srgbClr val="86EAE9"/>
                </a:solidFill>
                <a:latin typeface="Maven Pro Bold"/>
              </a:rPr>
              <a:t>DECISION TREE:</a:t>
            </a:r>
          </a:p>
        </p:txBody>
      </p:sp>
      <p:sp>
        <p:nvSpPr>
          <p:cNvPr id="27" name="AutoShape 27"/>
          <p:cNvSpPr/>
          <p:nvPr/>
        </p:nvSpPr>
        <p:spPr>
          <a:xfrm>
            <a:off x="10309337" y="4907940"/>
            <a:ext cx="6949963" cy="2148890"/>
          </a:xfrm>
          <a:prstGeom prst="rect">
            <a:avLst/>
          </a:prstGeom>
          <a:solidFill>
            <a:srgbClr val="191919">
              <a:alpha val="3529"/>
            </a:srgbClr>
          </a:solidFill>
        </p:spPr>
      </p:sp>
      <p:sp>
        <p:nvSpPr>
          <p:cNvPr id="28" name="AutoShape 28"/>
          <p:cNvSpPr/>
          <p:nvPr/>
        </p:nvSpPr>
        <p:spPr>
          <a:xfrm rot="-10800000">
            <a:off x="10309337" y="6661906"/>
            <a:ext cx="6949963" cy="394924"/>
          </a:xfrm>
          <a:prstGeom prst="rect">
            <a:avLst/>
          </a:prstGeom>
          <a:solidFill>
            <a:srgbClr val="191919">
              <a:alpha val="3922"/>
            </a:srgbClr>
          </a:solidFill>
        </p:spPr>
      </p:sp>
      <p:sp>
        <p:nvSpPr>
          <p:cNvPr id="29" name="AutoShape 29"/>
          <p:cNvSpPr/>
          <p:nvPr/>
        </p:nvSpPr>
        <p:spPr>
          <a:xfrm rot="-10800000">
            <a:off x="10327494" y="6704305"/>
            <a:ext cx="4551997" cy="394924"/>
          </a:xfrm>
          <a:prstGeom prst="rect">
            <a:avLst/>
          </a:prstGeom>
          <a:solidFill>
            <a:srgbClr val="3EDAD8"/>
          </a:solidFill>
        </p:spPr>
      </p:sp>
      <p:sp>
        <p:nvSpPr>
          <p:cNvPr id="30" name="TextBox 30"/>
          <p:cNvSpPr txBox="1"/>
          <p:nvPr/>
        </p:nvSpPr>
        <p:spPr>
          <a:xfrm>
            <a:off x="10327494" y="4935898"/>
            <a:ext cx="3525024" cy="342900"/>
          </a:xfrm>
          <a:prstGeom prst="rect">
            <a:avLst/>
          </a:prstGeom>
        </p:spPr>
        <p:txBody>
          <a:bodyPr lIns="0" tIns="0" rIns="0" bIns="0" rtlCol="0" anchor="t">
            <a:spAutoFit/>
          </a:bodyPr>
          <a:lstStyle/>
          <a:p>
            <a:pPr algn="l">
              <a:lnSpc>
                <a:spcPts val="2640"/>
              </a:lnSpc>
            </a:pPr>
            <a:r>
              <a:rPr lang="en-US" sz="2200">
                <a:solidFill>
                  <a:srgbClr val="3EDAD8"/>
                </a:solidFill>
                <a:latin typeface="Maven Pro Bold"/>
              </a:rPr>
              <a:t>K NEAREST NEIGHBOUR:</a:t>
            </a:r>
          </a:p>
        </p:txBody>
      </p:sp>
      <p:sp>
        <p:nvSpPr>
          <p:cNvPr id="31" name="TextBox 31"/>
          <p:cNvSpPr txBox="1"/>
          <p:nvPr/>
        </p:nvSpPr>
        <p:spPr>
          <a:xfrm>
            <a:off x="10327494" y="7480963"/>
            <a:ext cx="3595123" cy="342900"/>
          </a:xfrm>
          <a:prstGeom prst="rect">
            <a:avLst/>
          </a:prstGeom>
        </p:spPr>
        <p:txBody>
          <a:bodyPr lIns="0" tIns="0" rIns="0" bIns="0" rtlCol="0" anchor="t">
            <a:spAutoFit/>
          </a:bodyPr>
          <a:lstStyle/>
          <a:p>
            <a:pPr algn="l">
              <a:lnSpc>
                <a:spcPts val="2640"/>
              </a:lnSpc>
            </a:pPr>
            <a:r>
              <a:rPr lang="en-US" sz="2200">
                <a:solidFill>
                  <a:srgbClr val="00BBC4"/>
                </a:solidFill>
                <a:latin typeface="Maven Pro Bold"/>
              </a:rPr>
              <a:t>GAUSSIAN NAIVE BAYES:</a:t>
            </a:r>
          </a:p>
        </p:txBody>
      </p:sp>
      <p:sp>
        <p:nvSpPr>
          <p:cNvPr id="32" name="TextBox 32"/>
          <p:cNvSpPr txBox="1"/>
          <p:nvPr/>
        </p:nvSpPr>
        <p:spPr>
          <a:xfrm>
            <a:off x="10309337" y="2568126"/>
            <a:ext cx="6949963" cy="1511232"/>
          </a:xfrm>
          <a:prstGeom prst="rect">
            <a:avLst/>
          </a:prstGeom>
        </p:spPr>
        <p:txBody>
          <a:bodyPr lIns="0" tIns="0" rIns="0" bIns="0" rtlCol="0" anchor="t">
            <a:spAutoFit/>
          </a:bodyPr>
          <a:lstStyle/>
          <a:p>
            <a:pPr algn="just">
              <a:lnSpc>
                <a:spcPts val="3022"/>
              </a:lnSpc>
            </a:pPr>
            <a:r>
              <a:rPr lang="en-US" sz="1809">
                <a:solidFill>
                  <a:srgbClr val="191919"/>
                </a:solidFill>
                <a:latin typeface="Maven Pro Regular"/>
              </a:rPr>
              <a:t>Attained an accuracy of </a:t>
            </a:r>
            <a:r>
              <a:rPr lang="en-US" sz="1809">
                <a:solidFill>
                  <a:srgbClr val="191919"/>
                </a:solidFill>
                <a:latin typeface="Maven Pro Regular Bold"/>
              </a:rPr>
              <a:t>66.81% </a:t>
            </a:r>
            <a:r>
              <a:rPr lang="en-US" sz="1809">
                <a:solidFill>
                  <a:srgbClr val="191919"/>
                </a:solidFill>
                <a:latin typeface="Maven Pro Regular"/>
              </a:rPr>
              <a:t>with similar precision and recall scores, yielding an F1 score of 70.08%. It correctly predicted 64 true negatives and 89 true positives, with 38 false positives and 38 false negatives.</a:t>
            </a:r>
          </a:p>
        </p:txBody>
      </p:sp>
      <p:sp>
        <p:nvSpPr>
          <p:cNvPr id="33" name="TextBox 33"/>
          <p:cNvSpPr txBox="1"/>
          <p:nvPr/>
        </p:nvSpPr>
        <p:spPr>
          <a:xfrm>
            <a:off x="1058872" y="5120811"/>
            <a:ext cx="6949963" cy="1511232"/>
          </a:xfrm>
          <a:prstGeom prst="rect">
            <a:avLst/>
          </a:prstGeom>
        </p:spPr>
        <p:txBody>
          <a:bodyPr lIns="0" tIns="0" rIns="0" bIns="0" rtlCol="0" anchor="t">
            <a:spAutoFit/>
          </a:bodyPr>
          <a:lstStyle/>
          <a:p>
            <a:pPr algn="just">
              <a:lnSpc>
                <a:spcPts val="3022"/>
              </a:lnSpc>
            </a:pPr>
            <a:r>
              <a:rPr lang="en-US" sz="1809">
                <a:solidFill>
                  <a:srgbClr val="191919"/>
                </a:solidFill>
                <a:latin typeface="Maven Pro Regular"/>
              </a:rPr>
              <a:t>Achieved highest accuracy of </a:t>
            </a:r>
            <a:r>
              <a:rPr lang="en-US" sz="1809">
                <a:solidFill>
                  <a:srgbClr val="191919"/>
                </a:solidFill>
                <a:latin typeface="Maven Pro Regular Bold"/>
              </a:rPr>
              <a:t>78.60%</a:t>
            </a:r>
            <a:r>
              <a:rPr lang="en-US" sz="1809">
                <a:solidFill>
                  <a:srgbClr val="191919"/>
                </a:solidFill>
                <a:latin typeface="Maven Pro Regular"/>
              </a:rPr>
              <a:t>, with precision and recall scores of 80.95% and 80.31%, respectively, resulting in an F1 score of 80.63%. It accurately classified 78 true negatives and 102 true positives, with 24 false positives and 25 false negatives.</a:t>
            </a:r>
          </a:p>
        </p:txBody>
      </p:sp>
      <p:sp>
        <p:nvSpPr>
          <p:cNvPr id="34" name="TextBox 34"/>
          <p:cNvSpPr txBox="1"/>
          <p:nvPr/>
        </p:nvSpPr>
        <p:spPr>
          <a:xfrm>
            <a:off x="1028700" y="7728613"/>
            <a:ext cx="6949963" cy="1511232"/>
          </a:xfrm>
          <a:prstGeom prst="rect">
            <a:avLst/>
          </a:prstGeom>
        </p:spPr>
        <p:txBody>
          <a:bodyPr lIns="0" tIns="0" rIns="0" bIns="0" rtlCol="0" anchor="t">
            <a:spAutoFit/>
          </a:bodyPr>
          <a:lstStyle/>
          <a:p>
            <a:pPr algn="just">
              <a:lnSpc>
                <a:spcPts val="3022"/>
              </a:lnSpc>
            </a:pPr>
            <a:r>
              <a:rPr lang="en-US" sz="1809">
                <a:solidFill>
                  <a:srgbClr val="191919"/>
                </a:solidFill>
                <a:latin typeface="Maven Pro Regular"/>
              </a:rPr>
              <a:t>Attained an accuracy of </a:t>
            </a:r>
            <a:r>
              <a:rPr lang="en-US" sz="1809">
                <a:solidFill>
                  <a:srgbClr val="191919"/>
                </a:solidFill>
                <a:latin typeface="Maven Pro Regular Bold"/>
              </a:rPr>
              <a:t>67.25%</a:t>
            </a:r>
            <a:r>
              <a:rPr lang="en-US" sz="1809">
                <a:solidFill>
                  <a:srgbClr val="191919"/>
                </a:solidFill>
                <a:latin typeface="Maven Pro Regular"/>
              </a:rPr>
              <a:t> with a higher recall score of 92.13% compared to precision, resulting in an F1 score of 75.73%. It correctly predicted 37 true negatives and 117 true positives, with 65 false positives and 10 false negatives.</a:t>
            </a:r>
          </a:p>
        </p:txBody>
      </p:sp>
      <p:sp>
        <p:nvSpPr>
          <p:cNvPr id="35" name="TextBox 35"/>
          <p:cNvSpPr txBox="1"/>
          <p:nvPr/>
        </p:nvSpPr>
        <p:spPr>
          <a:xfrm>
            <a:off x="10327494" y="5193073"/>
            <a:ext cx="6949963" cy="1511232"/>
          </a:xfrm>
          <a:prstGeom prst="rect">
            <a:avLst/>
          </a:prstGeom>
        </p:spPr>
        <p:txBody>
          <a:bodyPr lIns="0" tIns="0" rIns="0" bIns="0" rtlCol="0" anchor="t">
            <a:spAutoFit/>
          </a:bodyPr>
          <a:lstStyle/>
          <a:p>
            <a:pPr algn="just">
              <a:lnSpc>
                <a:spcPts val="3022"/>
              </a:lnSpc>
            </a:pPr>
            <a:r>
              <a:rPr lang="en-US" sz="1809">
                <a:solidFill>
                  <a:srgbClr val="191919"/>
                </a:solidFill>
                <a:latin typeface="Maven Pro Regular"/>
              </a:rPr>
              <a:t>Achieved an accuracy of </a:t>
            </a:r>
            <a:r>
              <a:rPr lang="en-US" sz="1809">
                <a:solidFill>
                  <a:srgbClr val="191919"/>
                </a:solidFill>
                <a:latin typeface="Maven Pro Regular Bold"/>
              </a:rPr>
              <a:t>65.50%</a:t>
            </a:r>
            <a:r>
              <a:rPr lang="en-US" sz="1809">
                <a:solidFill>
                  <a:srgbClr val="191919"/>
                </a:solidFill>
                <a:latin typeface="Maven Pro Regular"/>
              </a:rPr>
              <a:t>, with precision and recall scores of 70.00% and 66.14%, respectively, resulting in an F1 score of 68.02%. It correctly classified 66 true negatives and 84 true positives, with 36 false positives and 43 false negatives.</a:t>
            </a:r>
          </a:p>
        </p:txBody>
      </p:sp>
      <p:sp>
        <p:nvSpPr>
          <p:cNvPr id="36" name="TextBox 36"/>
          <p:cNvSpPr txBox="1"/>
          <p:nvPr/>
        </p:nvSpPr>
        <p:spPr>
          <a:xfrm>
            <a:off x="10327494" y="7747068"/>
            <a:ext cx="6949963" cy="1511232"/>
          </a:xfrm>
          <a:prstGeom prst="rect">
            <a:avLst/>
          </a:prstGeom>
        </p:spPr>
        <p:txBody>
          <a:bodyPr lIns="0" tIns="0" rIns="0" bIns="0" rtlCol="0" anchor="t">
            <a:spAutoFit/>
          </a:bodyPr>
          <a:lstStyle/>
          <a:p>
            <a:pPr algn="just">
              <a:lnSpc>
                <a:spcPts val="3022"/>
              </a:lnSpc>
            </a:pPr>
            <a:r>
              <a:rPr lang="en-US" sz="1809">
                <a:solidFill>
                  <a:srgbClr val="191919"/>
                </a:solidFill>
                <a:latin typeface="Maven Pro Regular"/>
              </a:rPr>
              <a:t> Achieved an accuracy of </a:t>
            </a:r>
            <a:r>
              <a:rPr lang="en-US" sz="1809">
                <a:solidFill>
                  <a:srgbClr val="191919"/>
                </a:solidFill>
                <a:latin typeface="Maven Pro Regular Bold"/>
              </a:rPr>
              <a:t>72.93%</a:t>
            </a:r>
            <a:r>
              <a:rPr lang="en-US" sz="1809">
                <a:solidFill>
                  <a:srgbClr val="191919"/>
                </a:solidFill>
                <a:latin typeface="Maven Pro Regular"/>
              </a:rPr>
              <a:t> with balanced precision and recall scores, resulting in an F1 score of 75.00%. It correctly classified 74 true negatives and 93 true positives, with 28 false positives and 34 false negatives.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76940" y="2961102"/>
            <a:ext cx="8882360" cy="5462838"/>
            <a:chOff x="0" y="0"/>
            <a:chExt cx="11843146" cy="7283784"/>
          </a:xfrm>
        </p:grpSpPr>
        <p:sp>
          <p:nvSpPr>
            <p:cNvPr id="3" name="AutoShape 3"/>
            <p:cNvSpPr/>
            <p:nvPr/>
          </p:nvSpPr>
          <p:spPr>
            <a:xfrm>
              <a:off x="0" y="0"/>
              <a:ext cx="9593069" cy="7283784"/>
            </a:xfrm>
            <a:prstGeom prst="rect">
              <a:avLst/>
            </a:prstGeom>
            <a:solidFill>
              <a:srgbClr val="191919">
                <a:alpha val="3529"/>
              </a:srgbClr>
            </a:solidFill>
          </p:spPr>
        </p:sp>
        <p:sp>
          <p:nvSpPr>
            <p:cNvPr id="4" name="Freeform 4"/>
            <p:cNvSpPr/>
            <p:nvPr/>
          </p:nvSpPr>
          <p:spPr>
            <a:xfrm>
              <a:off x="327513" y="178541"/>
              <a:ext cx="8938043" cy="6919121"/>
            </a:xfrm>
            <a:custGeom>
              <a:avLst/>
              <a:gdLst/>
              <a:ahLst/>
              <a:cxnLst/>
              <a:rect l="l" t="t" r="r" b="b"/>
              <a:pathLst>
                <a:path w="8938043" h="6919121">
                  <a:moveTo>
                    <a:pt x="0" y="0"/>
                  </a:moveTo>
                  <a:lnTo>
                    <a:pt x="8938043" y="0"/>
                  </a:lnTo>
                  <a:lnTo>
                    <a:pt x="8938043" y="6919121"/>
                  </a:lnTo>
                  <a:lnTo>
                    <a:pt x="0" y="6919121"/>
                  </a:lnTo>
                  <a:lnTo>
                    <a:pt x="0" y="0"/>
                  </a:lnTo>
                  <a:close/>
                </a:path>
              </a:pathLst>
            </a:custGeom>
            <a:blipFill>
              <a:blip r:embed="rId2"/>
              <a:stretch>
                <a:fillRect/>
              </a:stretch>
            </a:blipFill>
          </p:spPr>
        </p:sp>
        <p:sp>
          <p:nvSpPr>
            <p:cNvPr id="5" name="AutoShape 5"/>
            <p:cNvSpPr/>
            <p:nvPr/>
          </p:nvSpPr>
          <p:spPr>
            <a:xfrm>
              <a:off x="9593069" y="0"/>
              <a:ext cx="2250077" cy="7283784"/>
            </a:xfrm>
            <a:prstGeom prst="rect">
              <a:avLst/>
            </a:prstGeom>
            <a:solidFill>
              <a:srgbClr val="01A0C4"/>
            </a:solidFill>
          </p:spPr>
        </p:sp>
        <p:sp>
          <p:nvSpPr>
            <p:cNvPr id="6" name="TextBox 6"/>
            <p:cNvSpPr txBox="1"/>
            <p:nvPr/>
          </p:nvSpPr>
          <p:spPr>
            <a:xfrm rot="5400000">
              <a:off x="8971910" y="2932862"/>
              <a:ext cx="3501922" cy="1418060"/>
            </a:xfrm>
            <a:prstGeom prst="rect">
              <a:avLst/>
            </a:prstGeom>
          </p:spPr>
          <p:txBody>
            <a:bodyPr lIns="0" tIns="0" rIns="0" bIns="0" rtlCol="0" anchor="t">
              <a:spAutoFit/>
            </a:bodyPr>
            <a:lstStyle/>
            <a:p>
              <a:pPr algn="l">
                <a:lnSpc>
                  <a:spcPts val="4182"/>
                </a:lnSpc>
              </a:pPr>
              <a:r>
                <a:rPr lang="en-US" sz="3485">
                  <a:solidFill>
                    <a:srgbClr val="F6F6F6"/>
                  </a:solidFill>
                  <a:latin typeface="Maven Pro Bold"/>
                </a:rPr>
                <a:t>CONFUSION MATRIX</a:t>
              </a:r>
            </a:p>
          </p:txBody>
        </p:sp>
      </p:grpSp>
      <p:sp>
        <p:nvSpPr>
          <p:cNvPr id="7" name="TextBox 7"/>
          <p:cNvSpPr txBox="1"/>
          <p:nvPr/>
        </p:nvSpPr>
        <p:spPr>
          <a:xfrm>
            <a:off x="3436825" y="286516"/>
            <a:ext cx="12172950" cy="1411605"/>
          </a:xfrm>
          <a:prstGeom prst="rect">
            <a:avLst/>
          </a:prstGeom>
        </p:spPr>
        <p:txBody>
          <a:bodyPr lIns="0" tIns="0" rIns="0" bIns="0" rtlCol="0" anchor="t">
            <a:spAutoFit/>
          </a:bodyPr>
          <a:lstStyle/>
          <a:p>
            <a:pPr algn="ctr">
              <a:lnSpc>
                <a:spcPts val="11160"/>
              </a:lnSpc>
            </a:pPr>
            <a:r>
              <a:rPr lang="en-US" sz="9000" spc="54" dirty="0">
                <a:solidFill>
                  <a:srgbClr val="0083BB"/>
                </a:solidFill>
                <a:latin typeface="Maven Pro Bold Italics"/>
              </a:rPr>
              <a:t>MODEL  ENSEMBLING</a:t>
            </a:r>
          </a:p>
        </p:txBody>
      </p:sp>
      <p:sp>
        <p:nvSpPr>
          <p:cNvPr id="8" name="TextBox 8"/>
          <p:cNvSpPr txBox="1"/>
          <p:nvPr/>
        </p:nvSpPr>
        <p:spPr>
          <a:xfrm>
            <a:off x="1028700" y="2041017"/>
            <a:ext cx="6532115" cy="7217283"/>
          </a:xfrm>
          <a:prstGeom prst="rect">
            <a:avLst/>
          </a:prstGeom>
        </p:spPr>
        <p:txBody>
          <a:bodyPr lIns="0" tIns="0" rIns="0" bIns="0" rtlCol="0" anchor="t">
            <a:spAutoFit/>
          </a:bodyPr>
          <a:lstStyle/>
          <a:p>
            <a:pPr marL="388620" lvl="1" indent="-194310" algn="l">
              <a:lnSpc>
                <a:spcPts val="3006"/>
              </a:lnSpc>
              <a:buAutoNum type="arabicPeriod"/>
            </a:pPr>
            <a:r>
              <a:rPr lang="en-US" sz="1800" dirty="0">
                <a:solidFill>
                  <a:srgbClr val="000000"/>
                </a:solidFill>
                <a:latin typeface="DM Sans Bold"/>
              </a:rPr>
              <a:t>Overall Model Evaluation:</a:t>
            </a:r>
          </a:p>
          <a:p>
            <a:pPr marL="777240" lvl="2" indent="-259080" algn="just">
              <a:lnSpc>
                <a:spcPts val="3006"/>
              </a:lnSpc>
              <a:buFont typeface="Arial"/>
              <a:buChar char="⚬"/>
            </a:pPr>
            <a:r>
              <a:rPr lang="en-US" sz="1800" dirty="0">
                <a:solidFill>
                  <a:srgbClr val="000000"/>
                </a:solidFill>
                <a:latin typeface="DM Sans"/>
              </a:rPr>
              <a:t>The Random Forest model achieved the highest accuracy of 78.60%, followed by Logistic Regression with an accuracy of 75.98%, and Gaussian Naive Bayes with an accuracy of 72.93%.</a:t>
            </a:r>
          </a:p>
          <a:p>
            <a:pPr marL="777240" lvl="2" indent="-259080" algn="just">
              <a:lnSpc>
                <a:spcPts val="3006"/>
              </a:lnSpc>
              <a:buFont typeface="Arial"/>
              <a:buChar char="⚬"/>
            </a:pPr>
            <a:r>
              <a:rPr lang="en-US" sz="1800" dirty="0">
                <a:solidFill>
                  <a:srgbClr val="000000"/>
                </a:solidFill>
                <a:latin typeface="DM Sans"/>
              </a:rPr>
              <a:t>These three models demonstrated competitive performance in terms of accuracy, precision, recall, and F1 score.</a:t>
            </a:r>
          </a:p>
          <a:p>
            <a:pPr marL="388620" lvl="1" indent="-194310" algn="l">
              <a:lnSpc>
                <a:spcPts val="3006"/>
              </a:lnSpc>
              <a:buAutoNum type="arabicPeriod"/>
            </a:pPr>
            <a:r>
              <a:rPr lang="en-US" sz="1800" dirty="0">
                <a:solidFill>
                  <a:srgbClr val="000000"/>
                </a:solidFill>
                <a:latin typeface="DM Sans Bold"/>
              </a:rPr>
              <a:t>Model Ensemble (Stacking Classifier):</a:t>
            </a:r>
          </a:p>
          <a:p>
            <a:pPr marL="777240" lvl="2" indent="-259080" algn="just">
              <a:lnSpc>
                <a:spcPts val="3006"/>
              </a:lnSpc>
              <a:buFont typeface="Arial"/>
              <a:buChar char="⚬"/>
            </a:pPr>
            <a:r>
              <a:rPr lang="en-US" sz="1800" dirty="0">
                <a:solidFill>
                  <a:srgbClr val="000000"/>
                </a:solidFill>
                <a:latin typeface="DM Sans"/>
              </a:rPr>
              <a:t>The top-performing models based on accuracy scores, namely Random Forest, Logistic Regression, and Gaussian Naive Bayes, are selected for ensemble.</a:t>
            </a:r>
          </a:p>
          <a:p>
            <a:pPr marL="777240" lvl="2" indent="-259080" algn="just">
              <a:lnSpc>
                <a:spcPts val="3006"/>
              </a:lnSpc>
              <a:buFont typeface="Arial"/>
              <a:buChar char="⚬"/>
            </a:pPr>
            <a:r>
              <a:rPr lang="en-US" sz="1800" dirty="0">
                <a:solidFill>
                  <a:srgbClr val="000000"/>
                </a:solidFill>
                <a:latin typeface="DM Sans"/>
              </a:rPr>
              <a:t>A Stacking Classifier is constructed using these base estimators, with Logistic Regression as the final estimator.</a:t>
            </a:r>
          </a:p>
          <a:p>
            <a:pPr marL="777240" lvl="2" indent="-259080" algn="just">
              <a:lnSpc>
                <a:spcPts val="3006"/>
              </a:lnSpc>
              <a:buFont typeface="Arial"/>
              <a:buChar char="⚬"/>
            </a:pPr>
            <a:r>
              <a:rPr lang="en-US" sz="1800" dirty="0">
                <a:solidFill>
                  <a:srgbClr val="000000"/>
                </a:solidFill>
                <a:latin typeface="DM Sans"/>
              </a:rPr>
              <a:t>The ensemble model achieves an accuracy of 76.86%, precision of 78.91%, recall of 79.53%, and an F1 score of 79.22%, showcasing improved predictive performance compared to individual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413934" y="8533688"/>
            <a:ext cx="1874066" cy="1753312"/>
          </a:xfrm>
          <a:prstGeom prst="rect">
            <a:avLst/>
          </a:prstGeom>
          <a:solidFill>
            <a:srgbClr val="3EDAD8"/>
          </a:solidFill>
        </p:spPr>
      </p:sp>
      <p:sp>
        <p:nvSpPr>
          <p:cNvPr id="3" name="Freeform 3"/>
          <p:cNvSpPr/>
          <p:nvPr/>
        </p:nvSpPr>
        <p:spPr>
          <a:xfrm>
            <a:off x="2552501" y="2143855"/>
            <a:ext cx="12141097" cy="3543986"/>
          </a:xfrm>
          <a:custGeom>
            <a:avLst/>
            <a:gdLst/>
            <a:ahLst/>
            <a:cxnLst/>
            <a:rect l="l" t="t" r="r" b="b"/>
            <a:pathLst>
              <a:path w="12141097" h="3543986">
                <a:moveTo>
                  <a:pt x="0" y="0"/>
                </a:moveTo>
                <a:lnTo>
                  <a:pt x="12141096" y="0"/>
                </a:lnTo>
                <a:lnTo>
                  <a:pt x="12141096" y="3543986"/>
                </a:lnTo>
                <a:lnTo>
                  <a:pt x="0" y="3543986"/>
                </a:lnTo>
                <a:lnTo>
                  <a:pt x="0" y="0"/>
                </a:lnTo>
                <a:close/>
              </a:path>
            </a:pathLst>
          </a:custGeom>
          <a:blipFill>
            <a:blip r:embed="rId2"/>
            <a:stretch>
              <a:fillRect r="-1075"/>
            </a:stretch>
          </a:blipFill>
        </p:spPr>
      </p:sp>
      <p:sp>
        <p:nvSpPr>
          <p:cNvPr id="4" name="Freeform 4"/>
          <p:cNvSpPr/>
          <p:nvPr/>
        </p:nvSpPr>
        <p:spPr>
          <a:xfrm>
            <a:off x="2557890" y="6582168"/>
            <a:ext cx="12135707" cy="2290587"/>
          </a:xfrm>
          <a:custGeom>
            <a:avLst/>
            <a:gdLst/>
            <a:ahLst/>
            <a:cxnLst/>
            <a:rect l="l" t="t" r="r" b="b"/>
            <a:pathLst>
              <a:path w="12135707" h="2290587">
                <a:moveTo>
                  <a:pt x="0" y="0"/>
                </a:moveTo>
                <a:lnTo>
                  <a:pt x="12135707" y="0"/>
                </a:lnTo>
                <a:lnTo>
                  <a:pt x="12135707" y="2290587"/>
                </a:lnTo>
                <a:lnTo>
                  <a:pt x="0" y="2290587"/>
                </a:lnTo>
                <a:lnTo>
                  <a:pt x="0" y="0"/>
                </a:lnTo>
                <a:close/>
              </a:path>
            </a:pathLst>
          </a:custGeom>
          <a:blipFill>
            <a:blip r:embed="rId3"/>
            <a:stretch>
              <a:fillRect/>
            </a:stretch>
          </a:blipFill>
        </p:spPr>
      </p:sp>
      <p:sp>
        <p:nvSpPr>
          <p:cNvPr id="5" name="TextBox 5"/>
          <p:cNvSpPr txBox="1"/>
          <p:nvPr/>
        </p:nvSpPr>
        <p:spPr>
          <a:xfrm>
            <a:off x="9343352" y="465303"/>
            <a:ext cx="8115300" cy="784225"/>
          </a:xfrm>
          <a:prstGeom prst="rect">
            <a:avLst/>
          </a:prstGeom>
        </p:spPr>
        <p:txBody>
          <a:bodyPr lIns="0" tIns="0" rIns="0" bIns="0" rtlCol="0" anchor="t">
            <a:spAutoFit/>
          </a:bodyPr>
          <a:lstStyle/>
          <a:p>
            <a:pPr algn="ctr">
              <a:lnSpc>
                <a:spcPts val="6200"/>
              </a:lnSpc>
            </a:pPr>
            <a:r>
              <a:rPr lang="en-US" sz="5000" spc="30" dirty="0">
                <a:solidFill>
                  <a:srgbClr val="00BBC4"/>
                </a:solidFill>
                <a:latin typeface="Maven Pro Bold Italics"/>
              </a:rPr>
              <a:t>PREDICTION</a:t>
            </a:r>
          </a:p>
        </p:txBody>
      </p:sp>
      <p:sp>
        <p:nvSpPr>
          <p:cNvPr id="6" name="Freeform 6"/>
          <p:cNvSpPr/>
          <p:nvPr/>
        </p:nvSpPr>
        <p:spPr>
          <a:xfrm flipH="1">
            <a:off x="0" y="714706"/>
            <a:ext cx="9343352" cy="313994"/>
          </a:xfrm>
          <a:custGeom>
            <a:avLst/>
            <a:gdLst/>
            <a:ahLst/>
            <a:cxnLst/>
            <a:rect l="l" t="t" r="r" b="b"/>
            <a:pathLst>
              <a:path w="9343352" h="313994">
                <a:moveTo>
                  <a:pt x="9343352" y="0"/>
                </a:moveTo>
                <a:lnTo>
                  <a:pt x="0" y="0"/>
                </a:lnTo>
                <a:lnTo>
                  <a:pt x="0" y="313994"/>
                </a:lnTo>
                <a:lnTo>
                  <a:pt x="9343352" y="313994"/>
                </a:lnTo>
                <a:lnTo>
                  <a:pt x="9343352" y="0"/>
                </a:lnTo>
                <a:close/>
              </a:path>
            </a:pathLst>
          </a:custGeom>
          <a:blipFill>
            <a:blip r:embed="rId4">
              <a:extLst>
                <a:ext uri="{96DAC541-7B7A-43D3-8B79-37D633B846F1}">
                  <asvg:svgBlip xmlns:asvg="http://schemas.microsoft.com/office/drawing/2016/SVG/main" r:embed="rId5"/>
                </a:ext>
              </a:extLst>
            </a:blip>
            <a:stretch>
              <a:fillRect t="-278719"/>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79332" y="6929675"/>
            <a:ext cx="4703252" cy="1859704"/>
          </a:xfrm>
          <a:custGeom>
            <a:avLst/>
            <a:gdLst/>
            <a:ahLst/>
            <a:cxnLst/>
            <a:rect l="l" t="t" r="r" b="b"/>
            <a:pathLst>
              <a:path w="4703252" h="1859704">
                <a:moveTo>
                  <a:pt x="0" y="0"/>
                </a:moveTo>
                <a:lnTo>
                  <a:pt x="4703252" y="0"/>
                </a:lnTo>
                <a:lnTo>
                  <a:pt x="4703252" y="1859704"/>
                </a:lnTo>
                <a:lnTo>
                  <a:pt x="0" y="1859704"/>
                </a:lnTo>
                <a:lnTo>
                  <a:pt x="0" y="0"/>
                </a:lnTo>
                <a:close/>
              </a:path>
            </a:pathLst>
          </a:custGeom>
          <a:blipFill>
            <a:blip r:embed="rId2"/>
            <a:stretch>
              <a:fillRect/>
            </a:stretch>
          </a:blipFill>
        </p:spPr>
      </p:sp>
      <p:sp>
        <p:nvSpPr>
          <p:cNvPr id="3" name="Freeform 3"/>
          <p:cNvSpPr/>
          <p:nvPr/>
        </p:nvSpPr>
        <p:spPr>
          <a:xfrm>
            <a:off x="12879332" y="1133849"/>
            <a:ext cx="4379968" cy="4940891"/>
          </a:xfrm>
          <a:custGeom>
            <a:avLst/>
            <a:gdLst/>
            <a:ahLst/>
            <a:cxnLst/>
            <a:rect l="l" t="t" r="r" b="b"/>
            <a:pathLst>
              <a:path w="4379968" h="4940891">
                <a:moveTo>
                  <a:pt x="0" y="0"/>
                </a:moveTo>
                <a:lnTo>
                  <a:pt x="4379968" y="0"/>
                </a:lnTo>
                <a:lnTo>
                  <a:pt x="4379968" y="4940890"/>
                </a:lnTo>
                <a:lnTo>
                  <a:pt x="0" y="4940890"/>
                </a:lnTo>
                <a:lnTo>
                  <a:pt x="0" y="0"/>
                </a:lnTo>
                <a:close/>
              </a:path>
            </a:pathLst>
          </a:custGeom>
          <a:blipFill>
            <a:blip r:embed="rId3"/>
            <a:stretch>
              <a:fillRect/>
            </a:stretch>
          </a:blipFill>
        </p:spPr>
      </p:sp>
      <p:sp>
        <p:nvSpPr>
          <p:cNvPr id="4" name="Freeform 4"/>
          <p:cNvSpPr/>
          <p:nvPr/>
        </p:nvSpPr>
        <p:spPr>
          <a:xfrm>
            <a:off x="5147018" y="1133849"/>
            <a:ext cx="7214905" cy="4405774"/>
          </a:xfrm>
          <a:custGeom>
            <a:avLst/>
            <a:gdLst/>
            <a:ahLst/>
            <a:cxnLst/>
            <a:rect l="l" t="t" r="r" b="b"/>
            <a:pathLst>
              <a:path w="7214905" h="4405774">
                <a:moveTo>
                  <a:pt x="0" y="0"/>
                </a:moveTo>
                <a:lnTo>
                  <a:pt x="7214905" y="0"/>
                </a:lnTo>
                <a:lnTo>
                  <a:pt x="7214905" y="4405773"/>
                </a:lnTo>
                <a:lnTo>
                  <a:pt x="0" y="4405773"/>
                </a:lnTo>
                <a:lnTo>
                  <a:pt x="0" y="0"/>
                </a:lnTo>
                <a:close/>
              </a:path>
            </a:pathLst>
          </a:custGeom>
          <a:blipFill>
            <a:blip r:embed="rId4"/>
            <a:stretch>
              <a:fillRect/>
            </a:stretch>
          </a:blipFill>
        </p:spPr>
      </p:sp>
      <p:sp>
        <p:nvSpPr>
          <p:cNvPr id="5" name="Freeform 5"/>
          <p:cNvSpPr/>
          <p:nvPr/>
        </p:nvSpPr>
        <p:spPr>
          <a:xfrm>
            <a:off x="5632775" y="5969591"/>
            <a:ext cx="6243391" cy="3509761"/>
          </a:xfrm>
          <a:custGeom>
            <a:avLst/>
            <a:gdLst/>
            <a:ahLst/>
            <a:cxnLst/>
            <a:rect l="l" t="t" r="r" b="b"/>
            <a:pathLst>
              <a:path w="6243391" h="3509761">
                <a:moveTo>
                  <a:pt x="0" y="0"/>
                </a:moveTo>
                <a:lnTo>
                  <a:pt x="6243391" y="0"/>
                </a:lnTo>
                <a:lnTo>
                  <a:pt x="6243391" y="3509761"/>
                </a:lnTo>
                <a:lnTo>
                  <a:pt x="0" y="3509761"/>
                </a:lnTo>
                <a:lnTo>
                  <a:pt x="0" y="0"/>
                </a:lnTo>
                <a:close/>
              </a:path>
            </a:pathLst>
          </a:custGeom>
          <a:blipFill>
            <a:blip r:embed="rId5"/>
            <a:stretch>
              <a:fillRect/>
            </a:stretch>
          </a:blipFill>
        </p:spPr>
      </p:sp>
      <p:sp>
        <p:nvSpPr>
          <p:cNvPr id="6" name="TextBox 6"/>
          <p:cNvSpPr txBox="1"/>
          <p:nvPr/>
        </p:nvSpPr>
        <p:spPr>
          <a:xfrm>
            <a:off x="-173276" y="4133994"/>
            <a:ext cx="5653739" cy="2572385"/>
          </a:xfrm>
          <a:prstGeom prst="rect">
            <a:avLst/>
          </a:prstGeom>
        </p:spPr>
        <p:txBody>
          <a:bodyPr lIns="0" tIns="0" rIns="0" bIns="0" rtlCol="0" anchor="t">
            <a:spAutoFit/>
          </a:bodyPr>
          <a:lstStyle/>
          <a:p>
            <a:pPr algn="ctr">
              <a:lnSpc>
                <a:spcPts val="6819"/>
              </a:lnSpc>
            </a:pPr>
            <a:r>
              <a:rPr lang="en-US" sz="5499" spc="32" dirty="0">
                <a:solidFill>
                  <a:srgbClr val="0083BB"/>
                </a:solidFill>
                <a:latin typeface="Maven Pro Bold"/>
              </a:rPr>
              <a:t>DEPLOYMENT AND USER INTERFACE</a:t>
            </a:r>
          </a:p>
        </p:txBody>
      </p:sp>
      <p:sp>
        <p:nvSpPr>
          <p:cNvPr id="7" name="AutoShape 7"/>
          <p:cNvSpPr/>
          <p:nvPr/>
        </p:nvSpPr>
        <p:spPr>
          <a:xfrm>
            <a:off x="0" y="9005581"/>
            <a:ext cx="1291571" cy="1281419"/>
          </a:xfrm>
          <a:prstGeom prst="rect">
            <a:avLst/>
          </a:prstGeom>
          <a:solidFill>
            <a:srgbClr val="0083BB"/>
          </a:solidFill>
        </p:spPr>
      </p:sp>
      <p:sp>
        <p:nvSpPr>
          <p:cNvPr id="8" name="AutoShape 8"/>
          <p:cNvSpPr/>
          <p:nvPr/>
        </p:nvSpPr>
        <p:spPr>
          <a:xfrm>
            <a:off x="0" y="0"/>
            <a:ext cx="1291571" cy="1299357"/>
          </a:xfrm>
          <a:prstGeom prst="rect">
            <a:avLst/>
          </a:prstGeom>
          <a:solidFill>
            <a:srgbClr val="0083BB"/>
          </a:solid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07763" y="2057400"/>
            <a:ext cx="7480237" cy="8229600"/>
          </a:xfrm>
          <a:custGeom>
            <a:avLst/>
            <a:gdLst/>
            <a:ahLst/>
            <a:cxnLst/>
            <a:rect l="l" t="t" r="r" b="b"/>
            <a:pathLst>
              <a:path w="7480237" h="8229600">
                <a:moveTo>
                  <a:pt x="0" y="0"/>
                </a:moveTo>
                <a:lnTo>
                  <a:pt x="7480237" y="0"/>
                </a:lnTo>
                <a:lnTo>
                  <a:pt x="7480237" y="8229600"/>
                </a:lnTo>
                <a:lnTo>
                  <a:pt x="0" y="8229600"/>
                </a:lnTo>
                <a:lnTo>
                  <a:pt x="0" y="0"/>
                </a:lnTo>
                <a:close/>
              </a:path>
            </a:pathLst>
          </a:custGeom>
          <a:blipFill>
            <a:blip r:embed="rId2"/>
            <a:stretch>
              <a:fillRect r="-65130"/>
            </a:stretch>
          </a:blipFill>
        </p:spPr>
      </p:sp>
      <p:sp>
        <p:nvSpPr>
          <p:cNvPr id="3" name="AutoShape 3"/>
          <p:cNvSpPr/>
          <p:nvPr/>
        </p:nvSpPr>
        <p:spPr>
          <a:xfrm>
            <a:off x="0" y="-1360549"/>
            <a:ext cx="11284942" cy="11647549"/>
          </a:xfrm>
          <a:prstGeom prst="rect">
            <a:avLst/>
          </a:prstGeom>
          <a:solidFill>
            <a:srgbClr val="86EAE9">
              <a:alpha val="4706"/>
            </a:srgbClr>
          </a:solidFill>
        </p:spPr>
      </p:sp>
      <p:grpSp>
        <p:nvGrpSpPr>
          <p:cNvPr id="4" name="Group 4"/>
          <p:cNvGrpSpPr/>
          <p:nvPr/>
        </p:nvGrpSpPr>
        <p:grpSpPr>
          <a:xfrm>
            <a:off x="11538323" y="2324100"/>
            <a:ext cx="6447527" cy="3357112"/>
            <a:chOff x="0" y="0"/>
            <a:chExt cx="8596702" cy="4476149"/>
          </a:xfrm>
        </p:grpSpPr>
        <p:sp>
          <p:nvSpPr>
            <p:cNvPr id="5" name="TextBox 5"/>
            <p:cNvSpPr txBox="1"/>
            <p:nvPr/>
          </p:nvSpPr>
          <p:spPr>
            <a:xfrm>
              <a:off x="0" y="-28575"/>
              <a:ext cx="8596702" cy="1849755"/>
            </a:xfrm>
            <a:prstGeom prst="rect">
              <a:avLst/>
            </a:prstGeom>
          </p:spPr>
          <p:txBody>
            <a:bodyPr lIns="0" tIns="0" rIns="0" bIns="0" rtlCol="0" anchor="t">
              <a:spAutoFit/>
            </a:bodyPr>
            <a:lstStyle/>
            <a:p>
              <a:pPr algn="r">
                <a:lnSpc>
                  <a:spcPts val="11070"/>
                </a:lnSpc>
              </a:pPr>
              <a:r>
                <a:rPr lang="en-US" sz="9000">
                  <a:solidFill>
                    <a:srgbClr val="00BBC4"/>
                  </a:solidFill>
                  <a:latin typeface="Aileron Ultra-Bold"/>
                </a:rPr>
                <a:t>Conclusion</a:t>
              </a:r>
            </a:p>
          </p:txBody>
        </p:sp>
        <p:sp>
          <p:nvSpPr>
            <p:cNvPr id="6" name="AutoShape 6"/>
            <p:cNvSpPr/>
            <p:nvPr/>
          </p:nvSpPr>
          <p:spPr>
            <a:xfrm>
              <a:off x="7498811" y="4166467"/>
              <a:ext cx="1097891" cy="309683"/>
            </a:xfrm>
            <a:prstGeom prst="rect">
              <a:avLst/>
            </a:prstGeom>
            <a:solidFill>
              <a:srgbClr val="3EDAD8"/>
            </a:solidFill>
          </p:spPr>
        </p:sp>
      </p:grpSp>
      <p:sp>
        <p:nvSpPr>
          <p:cNvPr id="7" name="TextBox 7"/>
          <p:cNvSpPr txBox="1"/>
          <p:nvPr/>
        </p:nvSpPr>
        <p:spPr>
          <a:xfrm>
            <a:off x="1548434" y="2147570"/>
            <a:ext cx="8696541" cy="5934710"/>
          </a:xfrm>
          <a:prstGeom prst="rect">
            <a:avLst/>
          </a:prstGeom>
        </p:spPr>
        <p:txBody>
          <a:bodyPr lIns="0" tIns="0" rIns="0" bIns="0" rtlCol="0" anchor="t">
            <a:spAutoFit/>
          </a:bodyPr>
          <a:lstStyle/>
          <a:p>
            <a:pPr algn="just">
              <a:lnSpc>
                <a:spcPts val="3640"/>
              </a:lnSpc>
            </a:pPr>
            <a:endParaRPr dirty="0"/>
          </a:p>
          <a:p>
            <a:pPr marL="0" lvl="0" indent="0" algn="just">
              <a:lnSpc>
                <a:spcPts val="3640"/>
              </a:lnSpc>
            </a:pPr>
            <a:r>
              <a:rPr lang="en-US" sz="2600" spc="130" dirty="0">
                <a:solidFill>
                  <a:srgbClr val="191919"/>
                </a:solidFill>
                <a:latin typeface="Aileron"/>
              </a:rPr>
              <a:t>This comprehensive analysis of wine quality prediction has provided valuable insights and practical tools for the wine industry, data scientists, and enthusiasts alike. Through the utilization of machine learning algorithms, visualization techniques, and meticulous evaluation of influential factors, this study has shed light on the intricate relationship between chemical properties and wine quality. By uncovering patterns and trends within the dataset, it has facilitated a deeper understanding of the factors driving wine quality, empowering stakeholders to make informed decisions.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382348" cy="8262296"/>
            <a:chOff x="0" y="0"/>
            <a:chExt cx="11176464" cy="11016395"/>
          </a:xfrm>
        </p:grpSpPr>
        <p:sp>
          <p:nvSpPr>
            <p:cNvPr id="3" name="AutoShape 3"/>
            <p:cNvSpPr/>
            <p:nvPr/>
          </p:nvSpPr>
          <p:spPr>
            <a:xfrm>
              <a:off x="0" y="10706713"/>
              <a:ext cx="978245" cy="309683"/>
            </a:xfrm>
            <a:prstGeom prst="rect">
              <a:avLst/>
            </a:prstGeom>
            <a:solidFill>
              <a:srgbClr val="3EDAD8"/>
            </a:solidFill>
          </p:spPr>
        </p:sp>
        <p:sp>
          <p:nvSpPr>
            <p:cNvPr id="4" name="TextBox 4"/>
            <p:cNvSpPr txBox="1"/>
            <p:nvPr/>
          </p:nvSpPr>
          <p:spPr>
            <a:xfrm>
              <a:off x="0" y="219075"/>
              <a:ext cx="11176464" cy="1720469"/>
            </a:xfrm>
            <a:prstGeom prst="rect">
              <a:avLst/>
            </a:prstGeom>
          </p:spPr>
          <p:txBody>
            <a:bodyPr lIns="0" tIns="0" rIns="0" bIns="0" rtlCol="0" anchor="t">
              <a:spAutoFit/>
            </a:bodyPr>
            <a:lstStyle/>
            <a:p>
              <a:pPr algn="just">
                <a:lnSpc>
                  <a:spcPts val="9216"/>
                </a:lnSpc>
              </a:pPr>
              <a:r>
                <a:rPr lang="en-US" sz="9600">
                  <a:solidFill>
                    <a:srgbClr val="3EDAD8"/>
                  </a:solidFill>
                  <a:latin typeface="Aileron Ultra-Bold"/>
                </a:rPr>
                <a:t>Introduction</a:t>
              </a:r>
            </a:p>
          </p:txBody>
        </p:sp>
      </p:grpSp>
      <p:sp>
        <p:nvSpPr>
          <p:cNvPr id="5" name="TextBox 5"/>
          <p:cNvSpPr txBox="1"/>
          <p:nvPr/>
        </p:nvSpPr>
        <p:spPr>
          <a:xfrm>
            <a:off x="1028700" y="2714300"/>
            <a:ext cx="9859868" cy="5951519"/>
          </a:xfrm>
          <a:prstGeom prst="rect">
            <a:avLst/>
          </a:prstGeom>
        </p:spPr>
        <p:txBody>
          <a:bodyPr lIns="0" tIns="0" rIns="0" bIns="0" rtlCol="0" anchor="t">
            <a:spAutoFit/>
          </a:bodyPr>
          <a:lstStyle/>
          <a:p>
            <a:pPr algn="just">
              <a:lnSpc>
                <a:spcPts val="4288"/>
              </a:lnSpc>
            </a:pPr>
            <a:r>
              <a:rPr lang="en-US" sz="3063" spc="153" dirty="0">
                <a:solidFill>
                  <a:srgbClr val="191919"/>
                </a:solidFill>
                <a:latin typeface="DM Sans"/>
              </a:rPr>
              <a:t>This project aims to develop a predictive model using machine learning techniques to assess the quality of wine based on its chemical properties. By analyzing the dataset and leveraging various algorithms, we seek to provide winemakers with insights to optimize production processes and enhance overall quality. Our key objectives include analyzing the dataset, developing and evaluating machine learning models, and exploring model </a:t>
            </a:r>
            <a:r>
              <a:rPr lang="en-US" sz="3063" spc="153" dirty="0" err="1">
                <a:solidFill>
                  <a:srgbClr val="191919"/>
                </a:solidFill>
                <a:latin typeface="DM Sans"/>
              </a:rPr>
              <a:t>ensembling</a:t>
            </a:r>
            <a:r>
              <a:rPr lang="en-US" sz="3063" spc="153" dirty="0">
                <a:solidFill>
                  <a:srgbClr val="191919"/>
                </a:solidFill>
                <a:latin typeface="DM Sans"/>
              </a:rPr>
              <a:t> techniques to improve predictive performance.</a:t>
            </a:r>
          </a:p>
        </p:txBody>
      </p:sp>
      <p:grpSp>
        <p:nvGrpSpPr>
          <p:cNvPr id="6" name="Group 6"/>
          <p:cNvGrpSpPr/>
          <p:nvPr/>
        </p:nvGrpSpPr>
        <p:grpSpPr>
          <a:xfrm>
            <a:off x="16519082" y="-1"/>
            <a:ext cx="1768918" cy="10287001"/>
            <a:chOff x="0" y="887920"/>
            <a:chExt cx="3640250" cy="13716001"/>
          </a:xfrm>
        </p:grpSpPr>
        <p:sp>
          <p:nvSpPr>
            <p:cNvPr id="7" name="AutoShape 7"/>
            <p:cNvSpPr/>
            <p:nvPr/>
          </p:nvSpPr>
          <p:spPr>
            <a:xfrm>
              <a:off x="0" y="887920"/>
              <a:ext cx="3640250" cy="2228151"/>
            </a:xfrm>
            <a:prstGeom prst="rect">
              <a:avLst/>
            </a:prstGeom>
            <a:solidFill>
              <a:srgbClr val="3EDAD8"/>
            </a:solidFill>
          </p:spPr>
        </p:sp>
        <p:sp>
          <p:nvSpPr>
            <p:cNvPr id="8" name="AutoShape 8"/>
            <p:cNvSpPr/>
            <p:nvPr/>
          </p:nvSpPr>
          <p:spPr>
            <a:xfrm>
              <a:off x="0" y="12242805"/>
              <a:ext cx="3640250" cy="2361116"/>
            </a:xfrm>
            <a:prstGeom prst="rect">
              <a:avLst/>
            </a:prstGeom>
            <a:solidFill>
              <a:srgbClr val="3EDAD8"/>
            </a:solidFill>
          </p:spPr>
        </p:sp>
      </p:grpSp>
      <p:sp>
        <p:nvSpPr>
          <p:cNvPr id="9" name="Freeform 9"/>
          <p:cNvSpPr/>
          <p:nvPr/>
        </p:nvSpPr>
        <p:spPr>
          <a:xfrm>
            <a:off x="11112182" y="1177660"/>
            <a:ext cx="5923504" cy="7964375"/>
          </a:xfrm>
          <a:custGeom>
            <a:avLst/>
            <a:gdLst/>
            <a:ahLst/>
            <a:cxnLst/>
            <a:rect l="l" t="t" r="r" b="b"/>
            <a:pathLst>
              <a:path w="5923504" h="7964375">
                <a:moveTo>
                  <a:pt x="0" y="0"/>
                </a:moveTo>
                <a:lnTo>
                  <a:pt x="5923504" y="0"/>
                </a:lnTo>
                <a:lnTo>
                  <a:pt x="5923504" y="7964376"/>
                </a:lnTo>
                <a:lnTo>
                  <a:pt x="0" y="7964376"/>
                </a:lnTo>
                <a:lnTo>
                  <a:pt x="0" y="0"/>
                </a:lnTo>
                <a:close/>
              </a:path>
            </a:pathLst>
          </a:custGeom>
          <a:blipFill>
            <a:blip r:embed="rId2"/>
            <a:stretch>
              <a:fillRect/>
            </a:stretch>
          </a:blipFill>
        </p:spPr>
      </p:sp>
      <p:sp>
        <p:nvSpPr>
          <p:cNvPr id="10" name="TextBox 10"/>
          <p:cNvSpPr txBox="1"/>
          <p:nvPr/>
        </p:nvSpPr>
        <p:spPr>
          <a:xfrm rot="-5400000">
            <a:off x="14682561" y="4891898"/>
            <a:ext cx="5595057" cy="403479"/>
          </a:xfrm>
          <a:prstGeom prst="rect">
            <a:avLst/>
          </a:prstGeom>
        </p:spPr>
        <p:txBody>
          <a:bodyPr lIns="0" tIns="0" rIns="0" bIns="0" rtlCol="0" anchor="t">
            <a:spAutoFit/>
          </a:bodyPr>
          <a:lstStyle/>
          <a:p>
            <a:pPr algn="l">
              <a:lnSpc>
                <a:spcPts val="3108"/>
              </a:lnSpc>
            </a:pPr>
            <a:r>
              <a:rPr lang="en-US" sz="2800" spc="252">
                <a:solidFill>
                  <a:srgbClr val="191919"/>
                </a:solidFill>
                <a:latin typeface="Aileron Bold"/>
              </a:rPr>
              <a:t>PREDICTING WINE QUALITY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68939" y="4502002"/>
            <a:ext cx="7676258" cy="3876660"/>
          </a:xfrm>
          <a:custGeom>
            <a:avLst/>
            <a:gdLst/>
            <a:ahLst/>
            <a:cxnLst/>
            <a:rect l="l" t="t" r="r" b="b"/>
            <a:pathLst>
              <a:path w="7676258" h="3876660">
                <a:moveTo>
                  <a:pt x="0" y="0"/>
                </a:moveTo>
                <a:lnTo>
                  <a:pt x="7676258" y="0"/>
                </a:lnTo>
                <a:lnTo>
                  <a:pt x="7676258" y="3876660"/>
                </a:lnTo>
                <a:lnTo>
                  <a:pt x="0" y="3876660"/>
                </a:lnTo>
                <a:lnTo>
                  <a:pt x="0" y="0"/>
                </a:lnTo>
                <a:close/>
              </a:path>
            </a:pathLst>
          </a:custGeom>
          <a:blipFill>
            <a:blip r:embed="rId2"/>
            <a:stretch>
              <a:fillRect r="-63238"/>
            </a:stretch>
          </a:blipFill>
        </p:spPr>
      </p:sp>
      <p:sp>
        <p:nvSpPr>
          <p:cNvPr id="3" name="Freeform 3"/>
          <p:cNvSpPr/>
          <p:nvPr/>
        </p:nvSpPr>
        <p:spPr>
          <a:xfrm>
            <a:off x="11422675" y="5620244"/>
            <a:ext cx="4239666" cy="3818108"/>
          </a:xfrm>
          <a:custGeom>
            <a:avLst/>
            <a:gdLst/>
            <a:ahLst/>
            <a:cxnLst/>
            <a:rect l="l" t="t" r="r" b="b"/>
            <a:pathLst>
              <a:path w="4239666" h="3818108">
                <a:moveTo>
                  <a:pt x="0" y="0"/>
                </a:moveTo>
                <a:lnTo>
                  <a:pt x="4239666" y="0"/>
                </a:lnTo>
                <a:lnTo>
                  <a:pt x="4239666" y="3818108"/>
                </a:lnTo>
                <a:lnTo>
                  <a:pt x="0" y="3818108"/>
                </a:lnTo>
                <a:lnTo>
                  <a:pt x="0" y="0"/>
                </a:lnTo>
                <a:close/>
              </a:path>
            </a:pathLst>
          </a:custGeom>
          <a:blipFill>
            <a:blip r:embed="rId3"/>
            <a:stretch>
              <a:fillRect/>
            </a:stretch>
          </a:blipFill>
        </p:spPr>
      </p:sp>
      <p:sp>
        <p:nvSpPr>
          <p:cNvPr id="4" name="Freeform 4"/>
          <p:cNvSpPr/>
          <p:nvPr/>
        </p:nvSpPr>
        <p:spPr>
          <a:xfrm>
            <a:off x="10021574" y="2713695"/>
            <a:ext cx="6699151" cy="2113297"/>
          </a:xfrm>
          <a:custGeom>
            <a:avLst/>
            <a:gdLst/>
            <a:ahLst/>
            <a:cxnLst/>
            <a:rect l="l" t="t" r="r" b="b"/>
            <a:pathLst>
              <a:path w="6699151" h="2113297">
                <a:moveTo>
                  <a:pt x="0" y="0"/>
                </a:moveTo>
                <a:lnTo>
                  <a:pt x="6699152" y="0"/>
                </a:lnTo>
                <a:lnTo>
                  <a:pt x="6699152" y="2113297"/>
                </a:lnTo>
                <a:lnTo>
                  <a:pt x="0" y="2113297"/>
                </a:lnTo>
                <a:lnTo>
                  <a:pt x="0" y="0"/>
                </a:lnTo>
                <a:close/>
              </a:path>
            </a:pathLst>
          </a:custGeom>
          <a:blipFill>
            <a:blip r:embed="rId4"/>
            <a:stretch>
              <a:fillRect/>
            </a:stretch>
          </a:blipFill>
        </p:spPr>
      </p:sp>
      <p:grpSp>
        <p:nvGrpSpPr>
          <p:cNvPr id="5" name="Group 5"/>
          <p:cNvGrpSpPr/>
          <p:nvPr/>
        </p:nvGrpSpPr>
        <p:grpSpPr>
          <a:xfrm>
            <a:off x="1028700" y="1028700"/>
            <a:ext cx="13689510" cy="1587500"/>
            <a:chOff x="0" y="0"/>
            <a:chExt cx="18252680" cy="2116667"/>
          </a:xfrm>
        </p:grpSpPr>
        <p:sp>
          <p:nvSpPr>
            <p:cNvPr id="6" name="Freeform 6"/>
            <p:cNvSpPr/>
            <p:nvPr/>
          </p:nvSpPr>
          <p:spPr>
            <a:xfrm>
              <a:off x="0" y="0"/>
              <a:ext cx="2645524" cy="1507744"/>
            </a:xfrm>
            <a:custGeom>
              <a:avLst/>
              <a:gdLst/>
              <a:ahLst/>
              <a:cxnLst/>
              <a:rect l="l" t="t" r="r" b="b"/>
              <a:pathLst>
                <a:path w="2645524" h="1507744">
                  <a:moveTo>
                    <a:pt x="0" y="0"/>
                  </a:moveTo>
                  <a:lnTo>
                    <a:pt x="2645524" y="0"/>
                  </a:lnTo>
                  <a:lnTo>
                    <a:pt x="2645524" y="1507744"/>
                  </a:lnTo>
                  <a:lnTo>
                    <a:pt x="0" y="1507744"/>
                  </a:lnTo>
                  <a:lnTo>
                    <a:pt x="0" y="0"/>
                  </a:lnTo>
                  <a:close/>
                </a:path>
              </a:pathLst>
            </a:custGeom>
            <a:blipFill>
              <a:blip r:embed="rId5"/>
              <a:stretch>
                <a:fillRect t="-16425" b="-16425"/>
              </a:stretch>
            </a:blipFill>
          </p:spPr>
        </p:sp>
        <p:sp>
          <p:nvSpPr>
            <p:cNvPr id="7" name="TextBox 7"/>
            <p:cNvSpPr txBox="1"/>
            <p:nvPr/>
          </p:nvSpPr>
          <p:spPr>
            <a:xfrm>
              <a:off x="2645524" y="-57150"/>
              <a:ext cx="15607156" cy="2173817"/>
            </a:xfrm>
            <a:prstGeom prst="rect">
              <a:avLst/>
            </a:prstGeom>
          </p:spPr>
          <p:txBody>
            <a:bodyPr lIns="0" tIns="0" rIns="0" bIns="0" rtlCol="0" anchor="t">
              <a:spAutoFit/>
            </a:bodyPr>
            <a:lstStyle/>
            <a:p>
              <a:pPr marL="0" lvl="0" indent="0" algn="l">
                <a:lnSpc>
                  <a:spcPts val="6550"/>
                </a:lnSpc>
                <a:spcBef>
                  <a:spcPct val="0"/>
                </a:spcBef>
              </a:pPr>
              <a:r>
                <a:rPr lang="en-US" sz="5000" spc="150">
                  <a:solidFill>
                    <a:srgbClr val="0083BB"/>
                  </a:solidFill>
                  <a:latin typeface="Aileron Ultra-Bold"/>
                </a:rPr>
                <a:t>TECHNOLOGIES AND LIBRARIES USED</a:t>
              </a:r>
            </a:p>
          </p:txBody>
        </p:sp>
      </p:grpSp>
      <p:sp>
        <p:nvSpPr>
          <p:cNvPr id="8" name="AutoShape 8"/>
          <p:cNvSpPr/>
          <p:nvPr/>
        </p:nvSpPr>
        <p:spPr>
          <a:xfrm>
            <a:off x="16720726" y="-1"/>
            <a:ext cx="1567274" cy="1530915"/>
          </a:xfrm>
          <a:prstGeom prst="rect">
            <a:avLst/>
          </a:prstGeom>
          <a:solidFill>
            <a:srgbClr val="0083BB"/>
          </a:solidFill>
        </p:spPr>
      </p:sp>
      <p:sp>
        <p:nvSpPr>
          <p:cNvPr id="9" name="AutoShape 9"/>
          <p:cNvSpPr/>
          <p:nvPr/>
        </p:nvSpPr>
        <p:spPr>
          <a:xfrm rot="2700000">
            <a:off x="-1071945" y="8992416"/>
            <a:ext cx="3229558" cy="1503498"/>
          </a:xfrm>
          <a:prstGeom prst="rect">
            <a:avLst/>
          </a:prstGeom>
          <a:solidFill>
            <a:srgbClr val="0083BB"/>
          </a:solidFill>
        </p:spPr>
      </p:sp>
      <p:sp>
        <p:nvSpPr>
          <p:cNvPr id="10" name="Freeform 10"/>
          <p:cNvSpPr/>
          <p:nvPr/>
        </p:nvSpPr>
        <p:spPr>
          <a:xfrm rot="2699999" flipH="1">
            <a:off x="-718622" y="8666395"/>
            <a:ext cx="4256641" cy="269409"/>
          </a:xfrm>
          <a:custGeom>
            <a:avLst/>
            <a:gdLst/>
            <a:ahLst/>
            <a:cxnLst/>
            <a:rect l="l" t="t" r="r" b="b"/>
            <a:pathLst>
              <a:path w="9343352" h="313994">
                <a:moveTo>
                  <a:pt x="9343353" y="0"/>
                </a:moveTo>
                <a:lnTo>
                  <a:pt x="0" y="0"/>
                </a:lnTo>
                <a:lnTo>
                  <a:pt x="0" y="313993"/>
                </a:lnTo>
                <a:lnTo>
                  <a:pt x="9343353" y="313993"/>
                </a:lnTo>
                <a:lnTo>
                  <a:pt x="9343353" y="0"/>
                </a:lnTo>
                <a:close/>
              </a:path>
            </a:pathLst>
          </a:custGeom>
          <a:blipFill>
            <a:blip r:embed="rId6">
              <a:extLst>
                <a:ext uri="{96DAC541-7B7A-43D3-8B79-37D633B846F1}">
                  <asvg:svgBlip xmlns:asvg="http://schemas.microsoft.com/office/drawing/2016/SVG/main" r:embed="rId7"/>
                </a:ext>
              </a:extLst>
            </a:blip>
            <a:stretch>
              <a:fillRect t="-27871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
            <a:ext cx="1742816" cy="1415715"/>
          </a:xfrm>
          <a:prstGeom prst="rect">
            <a:avLst/>
          </a:prstGeom>
          <a:solidFill>
            <a:srgbClr val="3EDAD8"/>
          </a:solidFill>
        </p:spPr>
      </p:sp>
      <p:grpSp>
        <p:nvGrpSpPr>
          <p:cNvPr id="3" name="Group 3"/>
          <p:cNvGrpSpPr/>
          <p:nvPr/>
        </p:nvGrpSpPr>
        <p:grpSpPr>
          <a:xfrm>
            <a:off x="1028700" y="1028700"/>
            <a:ext cx="9517281" cy="8229600"/>
            <a:chOff x="0" y="0"/>
            <a:chExt cx="12689708" cy="10972800"/>
          </a:xfrm>
        </p:grpSpPr>
        <p:sp>
          <p:nvSpPr>
            <p:cNvPr id="4" name="TextBox 4"/>
            <p:cNvSpPr txBox="1"/>
            <p:nvPr/>
          </p:nvSpPr>
          <p:spPr>
            <a:xfrm>
              <a:off x="119241" y="-28575"/>
              <a:ext cx="12570467" cy="1973707"/>
            </a:xfrm>
            <a:prstGeom prst="rect">
              <a:avLst/>
            </a:prstGeom>
          </p:spPr>
          <p:txBody>
            <a:bodyPr lIns="0" tIns="0" rIns="0" bIns="0" rtlCol="0" anchor="t">
              <a:spAutoFit/>
            </a:bodyPr>
            <a:lstStyle/>
            <a:p>
              <a:pPr algn="l">
                <a:lnSpc>
                  <a:spcPts val="11808"/>
                </a:lnSpc>
              </a:pPr>
              <a:r>
                <a:rPr lang="en-US" sz="9600">
                  <a:solidFill>
                    <a:srgbClr val="01A0C4"/>
                  </a:solidFill>
                  <a:latin typeface="Aileron Ultra-Bold"/>
                </a:rPr>
                <a:t>Data Extraction</a:t>
              </a:r>
            </a:p>
          </p:txBody>
        </p:sp>
        <p:sp>
          <p:nvSpPr>
            <p:cNvPr id="5" name="AutoShape 5"/>
            <p:cNvSpPr/>
            <p:nvPr/>
          </p:nvSpPr>
          <p:spPr>
            <a:xfrm>
              <a:off x="0" y="10666530"/>
              <a:ext cx="967464" cy="306270"/>
            </a:xfrm>
            <a:prstGeom prst="rect">
              <a:avLst/>
            </a:prstGeom>
            <a:solidFill>
              <a:srgbClr val="01A0C4"/>
            </a:solidFill>
          </p:spPr>
        </p:sp>
      </p:grpSp>
      <p:sp>
        <p:nvSpPr>
          <p:cNvPr id="6" name="Freeform 6"/>
          <p:cNvSpPr/>
          <p:nvPr/>
        </p:nvSpPr>
        <p:spPr>
          <a:xfrm>
            <a:off x="3443813" y="5326692"/>
            <a:ext cx="11045194" cy="4083999"/>
          </a:xfrm>
          <a:custGeom>
            <a:avLst/>
            <a:gdLst/>
            <a:ahLst/>
            <a:cxnLst/>
            <a:rect l="l" t="t" r="r" b="b"/>
            <a:pathLst>
              <a:path w="11045194" h="4083999">
                <a:moveTo>
                  <a:pt x="0" y="0"/>
                </a:moveTo>
                <a:lnTo>
                  <a:pt x="11045195" y="0"/>
                </a:lnTo>
                <a:lnTo>
                  <a:pt x="11045195" y="4084000"/>
                </a:lnTo>
                <a:lnTo>
                  <a:pt x="0" y="4084000"/>
                </a:lnTo>
                <a:lnTo>
                  <a:pt x="0" y="0"/>
                </a:lnTo>
                <a:close/>
              </a:path>
            </a:pathLst>
          </a:custGeom>
          <a:blipFill>
            <a:blip r:embed="rId2"/>
            <a:stretch>
              <a:fillRect/>
            </a:stretch>
          </a:blipFill>
        </p:spPr>
      </p:sp>
      <p:sp>
        <p:nvSpPr>
          <p:cNvPr id="7" name="TextBox 7"/>
          <p:cNvSpPr txBox="1"/>
          <p:nvPr/>
        </p:nvSpPr>
        <p:spPr>
          <a:xfrm>
            <a:off x="1118131" y="2672268"/>
            <a:ext cx="16051739" cy="2314575"/>
          </a:xfrm>
          <a:prstGeom prst="rect">
            <a:avLst/>
          </a:prstGeom>
        </p:spPr>
        <p:txBody>
          <a:bodyPr lIns="0" tIns="0" rIns="0" bIns="0" rtlCol="0" anchor="t">
            <a:spAutoFit/>
          </a:bodyPr>
          <a:lstStyle/>
          <a:p>
            <a:pPr marL="539749" lvl="1" indent="-269875" algn="l">
              <a:lnSpc>
                <a:spcPts val="3749"/>
              </a:lnSpc>
              <a:buFont typeface="Arial"/>
              <a:buChar char="•"/>
            </a:pPr>
            <a:r>
              <a:rPr lang="en-US" sz="2499" spc="49" dirty="0">
                <a:solidFill>
                  <a:srgbClr val="191919"/>
                </a:solidFill>
                <a:latin typeface="Aileron Bold"/>
              </a:rPr>
              <a:t>Source of Data: </a:t>
            </a:r>
            <a:r>
              <a:rPr lang="en-US" sz="2499" spc="49" dirty="0">
                <a:solidFill>
                  <a:srgbClr val="191919"/>
                </a:solidFill>
                <a:latin typeface="Aileron"/>
              </a:rPr>
              <a:t>The dataset utilized in this project was obtained from Kaggle.</a:t>
            </a:r>
          </a:p>
          <a:p>
            <a:pPr marL="539749" lvl="1" indent="-269875" algn="l">
              <a:lnSpc>
                <a:spcPts val="3749"/>
              </a:lnSpc>
              <a:buFont typeface="Arial"/>
              <a:buChar char="•"/>
            </a:pPr>
            <a:r>
              <a:rPr lang="en-US" sz="2499" spc="49" dirty="0">
                <a:solidFill>
                  <a:srgbClr val="191919"/>
                </a:solidFill>
                <a:latin typeface="Aileron Bold"/>
              </a:rPr>
              <a:t>Overview:  </a:t>
            </a:r>
            <a:r>
              <a:rPr lang="en-US" sz="2499" spc="49" dirty="0">
                <a:solidFill>
                  <a:srgbClr val="191919"/>
                </a:solidFill>
                <a:latin typeface="Aileron"/>
              </a:rPr>
              <a:t>The dataset comprises data on different chemical attributes of wine such as </a:t>
            </a:r>
            <a:r>
              <a:rPr lang="en-US" sz="2499" u="sng" spc="49" dirty="0">
                <a:solidFill>
                  <a:srgbClr val="191919"/>
                </a:solidFill>
                <a:latin typeface="Aileron"/>
              </a:rPr>
              <a:t>fixed acidity, volatile acidity, citric acid, residual sugar, chlorides, free sulfur dioxide, total sulfur dioxide, density, pH, sulphates, alcohol, and quality.</a:t>
            </a:r>
          </a:p>
          <a:p>
            <a:pPr marL="539749" lvl="1" indent="-269875" algn="l">
              <a:lnSpc>
                <a:spcPts val="3749"/>
              </a:lnSpc>
              <a:buFont typeface="Arial"/>
              <a:buChar char="•"/>
            </a:pPr>
            <a:r>
              <a:rPr lang="en-US" sz="2499" spc="49" dirty="0">
                <a:solidFill>
                  <a:srgbClr val="191919"/>
                </a:solidFill>
                <a:latin typeface="Aileron Bold"/>
              </a:rPr>
              <a:t>Structure:</a:t>
            </a:r>
            <a:r>
              <a:rPr lang="en-US" sz="2499" spc="49" dirty="0">
                <a:solidFill>
                  <a:srgbClr val="191919"/>
                </a:solidFill>
                <a:latin typeface="Aileron"/>
              </a:rPr>
              <a:t> Available in CSV format, the dataset comprises 1143 samples.</a:t>
            </a:r>
          </a:p>
        </p:txBody>
      </p:sp>
      <p:sp>
        <p:nvSpPr>
          <p:cNvPr id="8" name="AutoShape 8"/>
          <p:cNvSpPr/>
          <p:nvPr/>
        </p:nvSpPr>
        <p:spPr>
          <a:xfrm>
            <a:off x="16344213" y="9054978"/>
            <a:ext cx="1943787" cy="1232022"/>
          </a:xfrm>
          <a:prstGeom prst="rect">
            <a:avLst/>
          </a:prstGeom>
          <a:solidFill>
            <a:srgbClr val="3EDAD8"/>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8646970" cy="8229600"/>
          </a:xfrm>
          <a:prstGeom prst="rect">
            <a:avLst/>
          </a:prstGeom>
          <a:solidFill>
            <a:srgbClr val="191919">
              <a:alpha val="3922"/>
            </a:srgbClr>
          </a:solidFill>
        </p:spPr>
      </p:sp>
      <p:sp>
        <p:nvSpPr>
          <p:cNvPr id="3" name="Freeform 3"/>
          <p:cNvSpPr/>
          <p:nvPr/>
        </p:nvSpPr>
        <p:spPr>
          <a:xfrm>
            <a:off x="10862611" y="1028700"/>
            <a:ext cx="6396689" cy="8229600"/>
          </a:xfrm>
          <a:custGeom>
            <a:avLst/>
            <a:gdLst/>
            <a:ahLst/>
            <a:cxnLst/>
            <a:rect l="l" t="t" r="r" b="b"/>
            <a:pathLst>
              <a:path w="6396689" h="8229600">
                <a:moveTo>
                  <a:pt x="0" y="0"/>
                </a:moveTo>
                <a:lnTo>
                  <a:pt x="6396689" y="0"/>
                </a:lnTo>
                <a:lnTo>
                  <a:pt x="6396689" y="8229600"/>
                </a:lnTo>
                <a:lnTo>
                  <a:pt x="0" y="8229600"/>
                </a:lnTo>
                <a:lnTo>
                  <a:pt x="0" y="0"/>
                </a:lnTo>
                <a:close/>
              </a:path>
            </a:pathLst>
          </a:custGeom>
          <a:blipFill>
            <a:blip r:embed="rId2"/>
            <a:stretch>
              <a:fillRect l="-46370" r="-46370"/>
            </a:stretch>
          </a:blipFill>
        </p:spPr>
      </p:sp>
      <p:sp>
        <p:nvSpPr>
          <p:cNvPr id="4" name="AutoShape 4"/>
          <p:cNvSpPr/>
          <p:nvPr/>
        </p:nvSpPr>
        <p:spPr>
          <a:xfrm>
            <a:off x="10862611" y="9059528"/>
            <a:ext cx="6396689" cy="198772"/>
          </a:xfrm>
          <a:prstGeom prst="rect">
            <a:avLst/>
          </a:prstGeom>
          <a:solidFill>
            <a:srgbClr val="01A0C4"/>
          </a:solidFill>
        </p:spPr>
      </p:sp>
      <p:sp>
        <p:nvSpPr>
          <p:cNvPr id="5" name="TextBox 5"/>
          <p:cNvSpPr txBox="1"/>
          <p:nvPr/>
        </p:nvSpPr>
        <p:spPr>
          <a:xfrm>
            <a:off x="923551" y="847725"/>
            <a:ext cx="10461999" cy="1552575"/>
          </a:xfrm>
          <a:prstGeom prst="rect">
            <a:avLst/>
          </a:prstGeom>
        </p:spPr>
        <p:txBody>
          <a:bodyPr lIns="0" tIns="0" rIns="0" bIns="0" rtlCol="0" anchor="t">
            <a:spAutoFit/>
          </a:bodyPr>
          <a:lstStyle/>
          <a:p>
            <a:pPr algn="l">
              <a:lnSpc>
                <a:spcPts val="12599"/>
              </a:lnSpc>
            </a:pPr>
            <a:r>
              <a:rPr lang="en-US" sz="9000" dirty="0">
                <a:solidFill>
                  <a:srgbClr val="01A0C4"/>
                </a:solidFill>
                <a:latin typeface="Maven Pro Regular Bold"/>
              </a:rPr>
              <a:t>Data Exploration</a:t>
            </a:r>
          </a:p>
        </p:txBody>
      </p:sp>
      <p:grpSp>
        <p:nvGrpSpPr>
          <p:cNvPr id="6" name="Group 6"/>
          <p:cNvGrpSpPr/>
          <p:nvPr/>
        </p:nvGrpSpPr>
        <p:grpSpPr>
          <a:xfrm>
            <a:off x="1523166" y="2690034"/>
            <a:ext cx="7097245" cy="5910361"/>
            <a:chOff x="0" y="0"/>
            <a:chExt cx="9462993" cy="7880482"/>
          </a:xfrm>
        </p:grpSpPr>
        <p:sp>
          <p:nvSpPr>
            <p:cNvPr id="7" name="TextBox 7"/>
            <p:cNvSpPr txBox="1"/>
            <p:nvPr/>
          </p:nvSpPr>
          <p:spPr>
            <a:xfrm>
              <a:off x="0" y="0"/>
              <a:ext cx="9462993" cy="3124200"/>
            </a:xfrm>
            <a:prstGeom prst="rect">
              <a:avLst/>
            </a:prstGeom>
          </p:spPr>
          <p:txBody>
            <a:bodyPr lIns="0" tIns="0" rIns="0" bIns="0" rtlCol="0" anchor="t">
              <a:spAutoFit/>
            </a:bodyPr>
            <a:lstStyle/>
            <a:p>
              <a:pPr algn="l">
                <a:lnSpc>
                  <a:spcPts val="3120"/>
                </a:lnSpc>
              </a:pPr>
              <a:r>
                <a:rPr lang="en-US" sz="2600" spc="15" dirty="0">
                  <a:solidFill>
                    <a:srgbClr val="191919"/>
                  </a:solidFill>
                  <a:latin typeface="DM Sans"/>
                </a:rPr>
                <a:t>Missing Values Handling:</a:t>
              </a:r>
            </a:p>
            <a:p>
              <a:pPr marL="561345" lvl="1" indent="-280673" algn="l">
                <a:lnSpc>
                  <a:spcPts val="3120"/>
                </a:lnSpc>
                <a:buFont typeface="Arial"/>
                <a:buChar char="•"/>
              </a:pPr>
              <a:r>
                <a:rPr lang="en-US" sz="2600" spc="15" dirty="0">
                  <a:solidFill>
                    <a:srgbClr val="191919"/>
                  </a:solidFill>
                  <a:latin typeface="DM Sans"/>
                </a:rPr>
                <a:t>Identified and addressed missing values in the dataset using techniques such as imputation or deletion based on the nature of the missing data.</a:t>
              </a:r>
            </a:p>
            <a:p>
              <a:pPr algn="l">
                <a:lnSpc>
                  <a:spcPts val="3120"/>
                </a:lnSpc>
              </a:pPr>
              <a:endParaRPr lang="en-US" sz="2600" spc="15" dirty="0">
                <a:solidFill>
                  <a:srgbClr val="191919"/>
                </a:solidFill>
                <a:latin typeface="DM Sans"/>
              </a:endParaRPr>
            </a:p>
          </p:txBody>
        </p:sp>
        <p:sp>
          <p:nvSpPr>
            <p:cNvPr id="8" name="TextBox 8"/>
            <p:cNvSpPr txBox="1"/>
            <p:nvPr/>
          </p:nvSpPr>
          <p:spPr>
            <a:xfrm>
              <a:off x="0" y="3714882"/>
              <a:ext cx="9462993" cy="4165600"/>
            </a:xfrm>
            <a:prstGeom prst="rect">
              <a:avLst/>
            </a:prstGeom>
          </p:spPr>
          <p:txBody>
            <a:bodyPr lIns="0" tIns="0" rIns="0" bIns="0" rtlCol="0" anchor="t">
              <a:spAutoFit/>
            </a:bodyPr>
            <a:lstStyle/>
            <a:p>
              <a:pPr algn="l">
                <a:lnSpc>
                  <a:spcPts val="3120"/>
                </a:lnSpc>
              </a:pPr>
              <a:r>
                <a:rPr lang="en-US" sz="2600" dirty="0">
                  <a:solidFill>
                    <a:srgbClr val="191919"/>
                  </a:solidFill>
                  <a:latin typeface="DM Sans"/>
                </a:rPr>
                <a:t>A thorough examination of the dataset found no missing values, ensuring a complete and reliable dataset for the analysis</a:t>
              </a:r>
            </a:p>
            <a:p>
              <a:pPr algn="l">
                <a:lnSpc>
                  <a:spcPts val="3120"/>
                </a:lnSpc>
              </a:pPr>
              <a:r>
                <a:rPr lang="en-US" sz="2600" dirty="0">
                  <a:solidFill>
                    <a:srgbClr val="191919"/>
                  </a:solidFill>
                  <a:latin typeface="DM Sans"/>
                </a:rPr>
                <a:t>Missing Values Handling: Identified and addressed missing values in the dataset using techniques such as imputation or deletion based on the nature of the missing data.</a:t>
              </a:r>
            </a:p>
            <a:p>
              <a:pPr algn="l">
                <a:lnSpc>
                  <a:spcPts val="3120"/>
                </a:lnSpc>
              </a:pPr>
              <a:endParaRPr lang="en-US" sz="2600" dirty="0">
                <a:solidFill>
                  <a:srgbClr val="191919"/>
                </a:solidFill>
                <a:latin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2" name="Freeform 2"/>
          <p:cNvSpPr/>
          <p:nvPr/>
        </p:nvSpPr>
        <p:spPr>
          <a:xfrm flipH="1">
            <a:off x="-1" y="424494"/>
            <a:ext cx="8021239" cy="375606"/>
          </a:xfrm>
          <a:custGeom>
            <a:avLst/>
            <a:gdLst/>
            <a:ahLst/>
            <a:cxnLst/>
            <a:rect l="l" t="t" r="r" b="b"/>
            <a:pathLst>
              <a:path w="9343352" h="313994">
                <a:moveTo>
                  <a:pt x="9343352" y="0"/>
                </a:moveTo>
                <a:lnTo>
                  <a:pt x="0" y="0"/>
                </a:lnTo>
                <a:lnTo>
                  <a:pt x="0" y="313993"/>
                </a:lnTo>
                <a:lnTo>
                  <a:pt x="9343352" y="313993"/>
                </a:lnTo>
                <a:lnTo>
                  <a:pt x="9343352" y="0"/>
                </a:lnTo>
                <a:close/>
              </a:path>
            </a:pathLst>
          </a:custGeom>
          <a:blipFill>
            <a:blip r:embed="rId2">
              <a:extLst>
                <a:ext uri="{96DAC541-7B7A-43D3-8B79-37D633B846F1}">
                  <asvg:svgBlip xmlns:asvg="http://schemas.microsoft.com/office/drawing/2016/SVG/main" r:embed="rId3"/>
                </a:ext>
              </a:extLst>
            </a:blip>
            <a:stretch>
              <a:fillRect t="-278719"/>
            </a:stretch>
          </a:blipFill>
        </p:spPr>
      </p:sp>
      <p:sp>
        <p:nvSpPr>
          <p:cNvPr id="6" name="Freeform 6"/>
          <p:cNvSpPr/>
          <p:nvPr/>
        </p:nvSpPr>
        <p:spPr>
          <a:xfrm rot="7790650" flipH="1">
            <a:off x="15089730" y="8669565"/>
            <a:ext cx="4042836" cy="287388"/>
          </a:xfrm>
          <a:custGeom>
            <a:avLst/>
            <a:gdLst/>
            <a:ahLst/>
            <a:cxnLst/>
            <a:rect l="l" t="t" r="r" b="b"/>
            <a:pathLst>
              <a:path w="9343352" h="313994">
                <a:moveTo>
                  <a:pt x="9343353" y="0"/>
                </a:moveTo>
                <a:lnTo>
                  <a:pt x="0" y="0"/>
                </a:lnTo>
                <a:lnTo>
                  <a:pt x="0" y="313994"/>
                </a:lnTo>
                <a:lnTo>
                  <a:pt x="9343353" y="313994"/>
                </a:lnTo>
                <a:lnTo>
                  <a:pt x="9343353" y="0"/>
                </a:lnTo>
                <a:close/>
              </a:path>
            </a:pathLst>
          </a:custGeom>
          <a:blipFill>
            <a:blip r:embed="rId2">
              <a:extLst>
                <a:ext uri="{96DAC541-7B7A-43D3-8B79-37D633B846F1}">
                  <asvg:svgBlip xmlns:asvg="http://schemas.microsoft.com/office/drawing/2016/SVG/main" r:embed="rId3"/>
                </a:ext>
              </a:extLst>
            </a:blip>
            <a:stretch>
              <a:fillRect t="-278719"/>
            </a:stretch>
          </a:blipFill>
        </p:spPr>
      </p:sp>
      <p:sp>
        <p:nvSpPr>
          <p:cNvPr id="7" name="Freeform 7"/>
          <p:cNvSpPr/>
          <p:nvPr/>
        </p:nvSpPr>
        <p:spPr>
          <a:xfrm>
            <a:off x="1028700" y="1953031"/>
            <a:ext cx="10715345" cy="7305269"/>
          </a:xfrm>
          <a:custGeom>
            <a:avLst/>
            <a:gdLst/>
            <a:ahLst/>
            <a:cxnLst/>
            <a:rect l="l" t="t" r="r" b="b"/>
            <a:pathLst>
              <a:path w="10715345" h="7305269">
                <a:moveTo>
                  <a:pt x="0" y="0"/>
                </a:moveTo>
                <a:lnTo>
                  <a:pt x="10715345" y="0"/>
                </a:lnTo>
                <a:lnTo>
                  <a:pt x="10715345" y="7305269"/>
                </a:lnTo>
                <a:lnTo>
                  <a:pt x="0" y="7305269"/>
                </a:lnTo>
                <a:lnTo>
                  <a:pt x="0" y="0"/>
                </a:lnTo>
                <a:close/>
              </a:path>
            </a:pathLst>
          </a:custGeom>
          <a:blipFill>
            <a:blip r:embed="rId4"/>
            <a:stretch>
              <a:fillRect/>
            </a:stretch>
          </a:blipFill>
        </p:spPr>
      </p:sp>
      <p:sp>
        <p:nvSpPr>
          <p:cNvPr id="8" name="TextBox 8"/>
          <p:cNvSpPr txBox="1"/>
          <p:nvPr/>
        </p:nvSpPr>
        <p:spPr>
          <a:xfrm>
            <a:off x="1028700" y="962025"/>
            <a:ext cx="15509130" cy="490853"/>
          </a:xfrm>
          <a:prstGeom prst="rect">
            <a:avLst/>
          </a:prstGeom>
        </p:spPr>
        <p:txBody>
          <a:bodyPr lIns="0" tIns="0" rIns="0" bIns="0" rtlCol="0" anchor="t">
            <a:spAutoFit/>
          </a:bodyPr>
          <a:lstStyle/>
          <a:p>
            <a:pPr algn="l">
              <a:lnSpc>
                <a:spcPts val="3920"/>
              </a:lnSpc>
            </a:pPr>
            <a:r>
              <a:rPr lang="en-US" sz="2800" dirty="0">
                <a:solidFill>
                  <a:srgbClr val="191919"/>
                </a:solidFill>
                <a:latin typeface="Maven Pro Regular Bold"/>
              </a:rPr>
              <a:t>Visualizing the relationship between wine quality ratings and various chemical properties.</a:t>
            </a:r>
          </a:p>
        </p:txBody>
      </p:sp>
      <p:sp>
        <p:nvSpPr>
          <p:cNvPr id="9" name="TextBox 9"/>
          <p:cNvSpPr txBox="1"/>
          <p:nvPr/>
        </p:nvSpPr>
        <p:spPr>
          <a:xfrm>
            <a:off x="12364406" y="3650053"/>
            <a:ext cx="4173424" cy="2490470"/>
          </a:xfrm>
          <a:prstGeom prst="rect">
            <a:avLst/>
          </a:prstGeom>
        </p:spPr>
        <p:txBody>
          <a:bodyPr lIns="0" tIns="0" rIns="0" bIns="0" rtlCol="0" anchor="t">
            <a:spAutoFit/>
          </a:bodyPr>
          <a:lstStyle/>
          <a:p>
            <a:pPr marL="431799" lvl="1" indent="-215899" algn="just">
              <a:lnSpc>
                <a:spcPts val="3339"/>
              </a:lnSpc>
              <a:buFont typeface="Arial"/>
              <a:buChar char="•"/>
            </a:pPr>
            <a:r>
              <a:rPr lang="en-US" sz="1999" dirty="0">
                <a:solidFill>
                  <a:srgbClr val="191919"/>
                </a:solidFill>
                <a:latin typeface="DM Sans"/>
              </a:rPr>
              <a:t>It illustrate the average values of various chemical properties across different quality ratings of wine, providing insights into the factors that contribute to wine quality.</a:t>
            </a:r>
          </a:p>
        </p:txBody>
      </p:sp>
      <p:sp>
        <p:nvSpPr>
          <p:cNvPr id="10" name="Right Triangle 9">
            <a:extLst>
              <a:ext uri="{FF2B5EF4-FFF2-40B4-BE49-F238E27FC236}">
                <a16:creationId xmlns:a16="http://schemas.microsoft.com/office/drawing/2014/main" id="{237274E6-B9C2-84D1-191A-625FB0DB6E31}"/>
              </a:ext>
            </a:extLst>
          </p:cNvPr>
          <p:cNvSpPr/>
          <p:nvPr/>
        </p:nvSpPr>
        <p:spPr>
          <a:xfrm rot="16200000">
            <a:off x="16344900" y="8410575"/>
            <a:ext cx="2057400" cy="1828800"/>
          </a:xfrm>
          <a:prstGeom prst="rtTriangle">
            <a:avLst/>
          </a:prstGeom>
          <a:ln>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2" name="Freeform 2"/>
          <p:cNvSpPr/>
          <p:nvPr/>
        </p:nvSpPr>
        <p:spPr>
          <a:xfrm flipH="1">
            <a:off x="-1" y="424494"/>
            <a:ext cx="8021239" cy="251781"/>
          </a:xfrm>
          <a:custGeom>
            <a:avLst/>
            <a:gdLst/>
            <a:ahLst/>
            <a:cxnLst/>
            <a:rect l="l" t="t" r="r" b="b"/>
            <a:pathLst>
              <a:path w="9343352" h="313994">
                <a:moveTo>
                  <a:pt x="9343352" y="0"/>
                </a:moveTo>
                <a:lnTo>
                  <a:pt x="0" y="0"/>
                </a:lnTo>
                <a:lnTo>
                  <a:pt x="0" y="313993"/>
                </a:lnTo>
                <a:lnTo>
                  <a:pt x="9343352" y="313993"/>
                </a:lnTo>
                <a:lnTo>
                  <a:pt x="9343352" y="0"/>
                </a:lnTo>
                <a:close/>
              </a:path>
            </a:pathLst>
          </a:custGeom>
          <a:blipFill>
            <a:blip r:embed="rId2">
              <a:extLst>
                <a:ext uri="{96DAC541-7B7A-43D3-8B79-37D633B846F1}">
                  <asvg:svgBlip xmlns:asvg="http://schemas.microsoft.com/office/drawing/2016/SVG/main" r:embed="rId3"/>
                </a:ext>
              </a:extLst>
            </a:blip>
            <a:stretch>
              <a:fillRect t="-278719"/>
            </a:stretch>
          </a:blipFill>
        </p:spPr>
      </p:sp>
      <p:sp>
        <p:nvSpPr>
          <p:cNvPr id="6" name="Freeform 6"/>
          <p:cNvSpPr/>
          <p:nvPr/>
        </p:nvSpPr>
        <p:spPr>
          <a:xfrm rot="7928747" flipH="1">
            <a:off x="15230800" y="8898377"/>
            <a:ext cx="3802308" cy="293849"/>
          </a:xfrm>
          <a:custGeom>
            <a:avLst/>
            <a:gdLst/>
            <a:ahLst/>
            <a:cxnLst/>
            <a:rect l="l" t="t" r="r" b="b"/>
            <a:pathLst>
              <a:path w="9343352" h="313994">
                <a:moveTo>
                  <a:pt x="9343353" y="0"/>
                </a:moveTo>
                <a:lnTo>
                  <a:pt x="0" y="0"/>
                </a:lnTo>
                <a:lnTo>
                  <a:pt x="0" y="313994"/>
                </a:lnTo>
                <a:lnTo>
                  <a:pt x="9343353" y="313994"/>
                </a:lnTo>
                <a:lnTo>
                  <a:pt x="9343353" y="0"/>
                </a:lnTo>
                <a:close/>
              </a:path>
            </a:pathLst>
          </a:custGeom>
          <a:blipFill>
            <a:blip r:embed="rId2">
              <a:extLst>
                <a:ext uri="{96DAC541-7B7A-43D3-8B79-37D633B846F1}">
                  <asvg:svgBlip xmlns:asvg="http://schemas.microsoft.com/office/drawing/2016/SVG/main" r:embed="rId3"/>
                </a:ext>
              </a:extLst>
            </a:blip>
            <a:stretch>
              <a:fillRect t="-278719"/>
            </a:stretch>
          </a:blipFill>
        </p:spPr>
      </p:sp>
      <p:sp>
        <p:nvSpPr>
          <p:cNvPr id="7" name="Freeform 7"/>
          <p:cNvSpPr/>
          <p:nvPr/>
        </p:nvSpPr>
        <p:spPr>
          <a:xfrm>
            <a:off x="1856655" y="1738628"/>
            <a:ext cx="9497447" cy="8190522"/>
          </a:xfrm>
          <a:custGeom>
            <a:avLst/>
            <a:gdLst/>
            <a:ahLst/>
            <a:cxnLst/>
            <a:rect l="l" t="t" r="r" b="b"/>
            <a:pathLst>
              <a:path w="9497447" h="8190522">
                <a:moveTo>
                  <a:pt x="0" y="0"/>
                </a:moveTo>
                <a:lnTo>
                  <a:pt x="9497448" y="0"/>
                </a:lnTo>
                <a:lnTo>
                  <a:pt x="9497448" y="8190522"/>
                </a:lnTo>
                <a:lnTo>
                  <a:pt x="0" y="8190522"/>
                </a:lnTo>
                <a:lnTo>
                  <a:pt x="0" y="0"/>
                </a:lnTo>
                <a:close/>
              </a:path>
            </a:pathLst>
          </a:custGeom>
          <a:blipFill>
            <a:blip r:embed="rId4"/>
            <a:stretch>
              <a:fillRect/>
            </a:stretch>
          </a:blipFill>
        </p:spPr>
      </p:sp>
      <p:sp>
        <p:nvSpPr>
          <p:cNvPr id="8" name="TextBox 8"/>
          <p:cNvSpPr txBox="1"/>
          <p:nvPr/>
        </p:nvSpPr>
        <p:spPr>
          <a:xfrm>
            <a:off x="1636911" y="962025"/>
            <a:ext cx="15014179" cy="490853"/>
          </a:xfrm>
          <a:prstGeom prst="rect">
            <a:avLst/>
          </a:prstGeom>
        </p:spPr>
        <p:txBody>
          <a:bodyPr lIns="0" tIns="0" rIns="0" bIns="0" rtlCol="0" anchor="t">
            <a:spAutoFit/>
          </a:bodyPr>
          <a:lstStyle/>
          <a:p>
            <a:pPr algn="l">
              <a:lnSpc>
                <a:spcPts val="3920"/>
              </a:lnSpc>
            </a:pPr>
            <a:r>
              <a:rPr lang="en-US" sz="2800" dirty="0">
                <a:solidFill>
                  <a:srgbClr val="191919"/>
                </a:solidFill>
                <a:latin typeface="Maven Pro Regular Bold"/>
              </a:rPr>
              <a:t>Visualizing the correlation between different chemical properties of wine using a heatmap.</a:t>
            </a:r>
          </a:p>
        </p:txBody>
      </p:sp>
      <p:sp>
        <p:nvSpPr>
          <p:cNvPr id="9" name="TextBox 9"/>
          <p:cNvSpPr txBox="1"/>
          <p:nvPr/>
        </p:nvSpPr>
        <p:spPr>
          <a:xfrm>
            <a:off x="11996386" y="4331479"/>
            <a:ext cx="3928077" cy="2909570"/>
          </a:xfrm>
          <a:prstGeom prst="rect">
            <a:avLst/>
          </a:prstGeom>
        </p:spPr>
        <p:txBody>
          <a:bodyPr lIns="0" tIns="0" rIns="0" bIns="0" rtlCol="0" anchor="t">
            <a:spAutoFit/>
          </a:bodyPr>
          <a:lstStyle/>
          <a:p>
            <a:pPr marL="431799" lvl="1" indent="-215899" algn="l">
              <a:lnSpc>
                <a:spcPts val="3339"/>
              </a:lnSpc>
              <a:buFont typeface="Arial"/>
              <a:buChar char="•"/>
            </a:pPr>
            <a:r>
              <a:rPr lang="en-US" sz="1999" dirty="0">
                <a:solidFill>
                  <a:srgbClr val="191919"/>
                </a:solidFill>
                <a:latin typeface="DM Sans"/>
              </a:rPr>
              <a:t>It is utilized to display the correlation matrix of the wine dataset, highlighting the relationships between different chemical properties and their impact on wine quality.</a:t>
            </a:r>
          </a:p>
        </p:txBody>
      </p:sp>
      <p:sp>
        <p:nvSpPr>
          <p:cNvPr id="10" name="Right Triangle 9">
            <a:extLst>
              <a:ext uri="{FF2B5EF4-FFF2-40B4-BE49-F238E27FC236}">
                <a16:creationId xmlns:a16="http://schemas.microsoft.com/office/drawing/2014/main" id="{58D1C3D1-B691-95D6-FED7-4E41F2B8A788}"/>
              </a:ext>
            </a:extLst>
          </p:cNvPr>
          <p:cNvSpPr/>
          <p:nvPr/>
        </p:nvSpPr>
        <p:spPr>
          <a:xfrm rot="16200000">
            <a:off x="16344900" y="8410575"/>
            <a:ext cx="2057400" cy="1828800"/>
          </a:xfrm>
          <a:prstGeom prst="rtTriangle">
            <a:avLst/>
          </a:prstGeom>
          <a:ln>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45756"/>
            <a:ext cx="16230600" cy="1503807"/>
          </a:xfrm>
          <a:prstGeom prst="rect">
            <a:avLst/>
          </a:prstGeom>
        </p:spPr>
        <p:txBody>
          <a:bodyPr lIns="0" tIns="0" rIns="0" bIns="0" rtlCol="0" anchor="t">
            <a:spAutoFit/>
          </a:bodyPr>
          <a:lstStyle/>
          <a:p>
            <a:pPr algn="ctr">
              <a:lnSpc>
                <a:spcPts val="11904"/>
              </a:lnSpc>
            </a:pPr>
            <a:r>
              <a:rPr lang="en-US" sz="9600" spc="57" dirty="0">
                <a:solidFill>
                  <a:srgbClr val="00BBC4"/>
                </a:solidFill>
                <a:latin typeface="Maven Pro Bold Italics"/>
              </a:rPr>
              <a:t>FEATURE SELECTION</a:t>
            </a:r>
          </a:p>
        </p:txBody>
      </p:sp>
      <p:sp>
        <p:nvSpPr>
          <p:cNvPr id="3" name="AutoShape 3"/>
          <p:cNvSpPr/>
          <p:nvPr/>
        </p:nvSpPr>
        <p:spPr>
          <a:xfrm>
            <a:off x="10307615" y="2128688"/>
            <a:ext cx="6951685" cy="3465426"/>
          </a:xfrm>
          <a:prstGeom prst="rect">
            <a:avLst/>
          </a:prstGeom>
          <a:solidFill>
            <a:srgbClr val="191919">
              <a:alpha val="3529"/>
            </a:srgbClr>
          </a:solidFill>
        </p:spPr>
      </p:sp>
      <p:pic>
        <p:nvPicPr>
          <p:cNvPr id="4" name="Picture 4"/>
          <p:cNvPicPr>
            <a:picLocks noChangeAspect="1"/>
          </p:cNvPicPr>
          <p:nvPr/>
        </p:nvPicPr>
        <p:blipFill>
          <a:blip r:embed="rId2"/>
          <a:stretch>
            <a:fillRect/>
          </a:stretch>
        </p:blipFill>
        <p:spPr>
          <a:xfrm>
            <a:off x="13126266" y="1866402"/>
            <a:ext cx="3588957" cy="4128565"/>
          </a:xfrm>
          <a:prstGeom prst="rect">
            <a:avLst/>
          </a:prstGeom>
        </p:spPr>
      </p:pic>
      <p:sp>
        <p:nvSpPr>
          <p:cNvPr id="5" name="AutoShape 5"/>
          <p:cNvSpPr/>
          <p:nvPr/>
        </p:nvSpPr>
        <p:spPr>
          <a:xfrm>
            <a:off x="2987248" y="5957526"/>
            <a:ext cx="5104344" cy="3266780"/>
          </a:xfrm>
          <a:prstGeom prst="rect">
            <a:avLst/>
          </a:prstGeom>
          <a:solidFill>
            <a:srgbClr val="191919">
              <a:alpha val="3529"/>
            </a:srgbClr>
          </a:solidFill>
        </p:spPr>
      </p:sp>
      <p:pic>
        <p:nvPicPr>
          <p:cNvPr id="6" name="Picture 6"/>
          <p:cNvPicPr>
            <a:picLocks noChangeAspect="1"/>
          </p:cNvPicPr>
          <p:nvPr/>
        </p:nvPicPr>
        <p:blipFill>
          <a:blip r:embed="rId3"/>
          <a:stretch>
            <a:fillRect/>
          </a:stretch>
        </p:blipFill>
        <p:spPr>
          <a:xfrm>
            <a:off x="3600052" y="5870954"/>
            <a:ext cx="3878735" cy="3439925"/>
          </a:xfrm>
          <a:prstGeom prst="rect">
            <a:avLst/>
          </a:prstGeom>
        </p:spPr>
      </p:pic>
      <p:sp>
        <p:nvSpPr>
          <p:cNvPr id="7" name="AutoShape 7"/>
          <p:cNvSpPr/>
          <p:nvPr/>
        </p:nvSpPr>
        <p:spPr>
          <a:xfrm>
            <a:off x="10307615" y="2128688"/>
            <a:ext cx="1958548" cy="3465426"/>
          </a:xfrm>
          <a:prstGeom prst="rect">
            <a:avLst/>
          </a:prstGeom>
          <a:solidFill>
            <a:srgbClr val="13538A"/>
          </a:solidFill>
        </p:spPr>
      </p:sp>
      <p:sp>
        <p:nvSpPr>
          <p:cNvPr id="8" name="TextBox 8"/>
          <p:cNvSpPr txBox="1"/>
          <p:nvPr/>
        </p:nvSpPr>
        <p:spPr>
          <a:xfrm>
            <a:off x="10389418" y="3351813"/>
            <a:ext cx="1794941" cy="1009650"/>
          </a:xfrm>
          <a:prstGeom prst="rect">
            <a:avLst/>
          </a:prstGeom>
        </p:spPr>
        <p:txBody>
          <a:bodyPr lIns="0" tIns="0" rIns="0" bIns="0" rtlCol="0" anchor="t">
            <a:spAutoFit/>
          </a:bodyPr>
          <a:lstStyle/>
          <a:p>
            <a:pPr algn="l">
              <a:lnSpc>
                <a:spcPts val="2639"/>
              </a:lnSpc>
            </a:pPr>
            <a:r>
              <a:rPr lang="en-US" sz="2199">
                <a:solidFill>
                  <a:srgbClr val="F6F6F6"/>
                </a:solidFill>
                <a:latin typeface="Maven Pro Bold"/>
              </a:rPr>
              <a:t>QULAITY </a:t>
            </a:r>
          </a:p>
          <a:p>
            <a:pPr algn="l">
              <a:lnSpc>
                <a:spcPts val="2640"/>
              </a:lnSpc>
            </a:pPr>
            <a:r>
              <a:rPr lang="en-US" sz="2200">
                <a:solidFill>
                  <a:srgbClr val="F6F6F6"/>
                </a:solidFill>
                <a:latin typeface="Maven Pro Bold"/>
              </a:rPr>
              <a:t>RANGE FROM 3 TO 8</a:t>
            </a:r>
          </a:p>
        </p:txBody>
      </p:sp>
      <p:sp>
        <p:nvSpPr>
          <p:cNvPr id="9" name="AutoShape 9"/>
          <p:cNvSpPr/>
          <p:nvPr/>
        </p:nvSpPr>
        <p:spPr>
          <a:xfrm>
            <a:off x="1028700" y="5966011"/>
            <a:ext cx="1958548" cy="3266780"/>
          </a:xfrm>
          <a:prstGeom prst="rect">
            <a:avLst/>
          </a:prstGeom>
          <a:solidFill>
            <a:srgbClr val="01A0C4"/>
          </a:solidFill>
        </p:spPr>
      </p:sp>
      <p:sp>
        <p:nvSpPr>
          <p:cNvPr id="10" name="TextBox 10"/>
          <p:cNvSpPr txBox="1"/>
          <p:nvPr/>
        </p:nvSpPr>
        <p:spPr>
          <a:xfrm>
            <a:off x="1329563" y="7081329"/>
            <a:ext cx="1356822" cy="1009650"/>
          </a:xfrm>
          <a:prstGeom prst="rect">
            <a:avLst/>
          </a:prstGeom>
        </p:spPr>
        <p:txBody>
          <a:bodyPr lIns="0" tIns="0" rIns="0" bIns="0" rtlCol="0" anchor="t">
            <a:spAutoFit/>
          </a:bodyPr>
          <a:lstStyle/>
          <a:p>
            <a:pPr algn="l">
              <a:lnSpc>
                <a:spcPts val="2640"/>
              </a:lnSpc>
            </a:pPr>
            <a:r>
              <a:rPr lang="en-US" sz="2200">
                <a:solidFill>
                  <a:srgbClr val="F6F6F6"/>
                </a:solidFill>
                <a:latin typeface="Maven Pro Bold"/>
              </a:rPr>
              <a:t>GOOD AND BAD QUALITY</a:t>
            </a:r>
          </a:p>
        </p:txBody>
      </p:sp>
      <p:sp>
        <p:nvSpPr>
          <p:cNvPr id="11" name="TextBox 11"/>
          <p:cNvSpPr txBox="1"/>
          <p:nvPr/>
        </p:nvSpPr>
        <p:spPr>
          <a:xfrm>
            <a:off x="1572777" y="2935098"/>
            <a:ext cx="7097245" cy="2343150"/>
          </a:xfrm>
          <a:prstGeom prst="rect">
            <a:avLst/>
          </a:prstGeom>
        </p:spPr>
        <p:txBody>
          <a:bodyPr lIns="0" tIns="0" rIns="0" bIns="0" rtlCol="0" anchor="t">
            <a:spAutoFit/>
          </a:bodyPr>
          <a:lstStyle/>
          <a:p>
            <a:pPr algn="l">
              <a:lnSpc>
                <a:spcPts val="3120"/>
              </a:lnSpc>
            </a:pPr>
            <a:r>
              <a:rPr lang="en-US" sz="2600" spc="15" dirty="0">
                <a:solidFill>
                  <a:srgbClr val="191919"/>
                </a:solidFill>
                <a:latin typeface="DM Sans"/>
              </a:rPr>
              <a:t>Target Variable Identification:</a:t>
            </a:r>
          </a:p>
          <a:p>
            <a:pPr marL="561345" lvl="1" indent="-280673" algn="l">
              <a:lnSpc>
                <a:spcPts val="3120"/>
              </a:lnSpc>
              <a:buFont typeface="Arial"/>
              <a:buChar char="•"/>
            </a:pPr>
            <a:r>
              <a:rPr lang="en-US" sz="2600" spc="15" dirty="0">
                <a:solidFill>
                  <a:srgbClr val="191919"/>
                </a:solidFill>
                <a:latin typeface="DM Sans"/>
              </a:rPr>
              <a:t>The target variable for this project is the quality rating of wine, which serves as the label for prediction.</a:t>
            </a:r>
          </a:p>
          <a:p>
            <a:pPr algn="l">
              <a:lnSpc>
                <a:spcPts val="3120"/>
              </a:lnSpc>
            </a:pPr>
            <a:endParaRPr lang="en-US" sz="2600" spc="15" dirty="0">
              <a:solidFill>
                <a:srgbClr val="191919"/>
              </a:solidFill>
              <a:latin typeface="DM Sans"/>
            </a:endParaRPr>
          </a:p>
          <a:p>
            <a:pPr algn="l">
              <a:lnSpc>
                <a:spcPts val="3120"/>
              </a:lnSpc>
            </a:pPr>
            <a:endParaRPr lang="en-US" sz="2600" spc="15" dirty="0">
              <a:solidFill>
                <a:srgbClr val="191919"/>
              </a:solidFill>
              <a:latin typeface="DM Sans"/>
            </a:endParaRPr>
          </a:p>
        </p:txBody>
      </p:sp>
      <p:sp>
        <p:nvSpPr>
          <p:cNvPr id="12" name="TextBox 12"/>
          <p:cNvSpPr txBox="1"/>
          <p:nvPr/>
        </p:nvSpPr>
        <p:spPr>
          <a:xfrm>
            <a:off x="10162055" y="5966011"/>
            <a:ext cx="7097245" cy="3124200"/>
          </a:xfrm>
          <a:prstGeom prst="rect">
            <a:avLst/>
          </a:prstGeom>
        </p:spPr>
        <p:txBody>
          <a:bodyPr lIns="0" tIns="0" rIns="0" bIns="0" rtlCol="0" anchor="t">
            <a:spAutoFit/>
          </a:bodyPr>
          <a:lstStyle/>
          <a:p>
            <a:pPr algn="l">
              <a:lnSpc>
                <a:spcPts val="3120"/>
              </a:lnSpc>
            </a:pPr>
            <a:r>
              <a:rPr lang="en-US" sz="2600" dirty="0">
                <a:solidFill>
                  <a:srgbClr val="191919"/>
                </a:solidFill>
                <a:latin typeface="DM Sans"/>
              </a:rPr>
              <a:t>Target Variable Transformation:</a:t>
            </a:r>
          </a:p>
          <a:p>
            <a:pPr marL="561341" lvl="1" indent="-280670" algn="l">
              <a:lnSpc>
                <a:spcPts val="3120"/>
              </a:lnSpc>
              <a:buFont typeface="Arial"/>
              <a:buChar char="•"/>
            </a:pPr>
            <a:r>
              <a:rPr lang="en-US" sz="2600" dirty="0">
                <a:solidFill>
                  <a:srgbClr val="191919"/>
                </a:solidFill>
                <a:latin typeface="DM Sans"/>
              </a:rPr>
              <a:t>To facilitate binary classification, the target variable "quality" is transformed into a binary variable named "good quality."</a:t>
            </a:r>
          </a:p>
          <a:p>
            <a:pPr marL="561341" lvl="1" indent="-280670" algn="l">
              <a:lnSpc>
                <a:spcPts val="3120"/>
              </a:lnSpc>
              <a:buFont typeface="Arial"/>
              <a:buChar char="•"/>
            </a:pPr>
            <a:r>
              <a:rPr lang="en-US" sz="2600" dirty="0">
                <a:solidFill>
                  <a:srgbClr val="191919"/>
                </a:solidFill>
                <a:latin typeface="DM Sans"/>
              </a:rPr>
              <a:t>Wines with a quality rating of 6 or higher are labeled as "1" (indicating good quality), while wines with a rating below 6 are labeled as "0" (indicating lower quality).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367073"/>
            <a:ext cx="16230600" cy="1503807"/>
          </a:xfrm>
          <a:prstGeom prst="rect">
            <a:avLst/>
          </a:prstGeom>
        </p:spPr>
        <p:txBody>
          <a:bodyPr lIns="0" tIns="0" rIns="0" bIns="0" rtlCol="0" anchor="t">
            <a:spAutoFit/>
          </a:bodyPr>
          <a:lstStyle/>
          <a:p>
            <a:pPr algn="ctr">
              <a:lnSpc>
                <a:spcPts val="11904"/>
              </a:lnSpc>
            </a:pPr>
            <a:r>
              <a:rPr lang="en-US" sz="9600" spc="57" dirty="0">
                <a:solidFill>
                  <a:srgbClr val="65A6FA"/>
                </a:solidFill>
                <a:latin typeface="Maven Pro Bold Bold Italics"/>
              </a:rPr>
              <a:t>FEATURE IMPORTANCE</a:t>
            </a:r>
          </a:p>
        </p:txBody>
      </p:sp>
      <p:sp>
        <p:nvSpPr>
          <p:cNvPr id="4" name="TextBox 4"/>
          <p:cNvSpPr txBox="1"/>
          <p:nvPr/>
        </p:nvSpPr>
        <p:spPr>
          <a:xfrm>
            <a:off x="11956021" y="2313865"/>
            <a:ext cx="5303279" cy="2772664"/>
          </a:xfrm>
          <a:prstGeom prst="rect">
            <a:avLst/>
          </a:prstGeom>
        </p:spPr>
        <p:txBody>
          <a:bodyPr lIns="0" tIns="0" rIns="0" bIns="0" rtlCol="0" anchor="t">
            <a:spAutoFit/>
          </a:bodyPr>
          <a:lstStyle/>
          <a:p>
            <a:pPr marL="410209" lvl="1" indent="-205105" algn="l">
              <a:lnSpc>
                <a:spcPts val="3172"/>
              </a:lnSpc>
              <a:buFont typeface="Arial"/>
              <a:buChar char="•"/>
            </a:pPr>
            <a:r>
              <a:rPr lang="en-US" sz="1899" dirty="0">
                <a:solidFill>
                  <a:srgbClr val="000000"/>
                </a:solidFill>
                <a:latin typeface="DM Sans"/>
              </a:rPr>
              <a:t>Feature importance analysis is conducted to identify the most influential chemical properties that contribute to wine quality.</a:t>
            </a:r>
          </a:p>
          <a:p>
            <a:pPr marL="410209" lvl="1" indent="-205105" algn="l">
              <a:lnSpc>
                <a:spcPts val="3172"/>
              </a:lnSpc>
              <a:buFont typeface="Arial"/>
              <a:buChar char="•"/>
            </a:pPr>
            <a:r>
              <a:rPr lang="en-US" sz="1899" dirty="0">
                <a:solidFill>
                  <a:srgbClr val="000000"/>
                </a:solidFill>
                <a:latin typeface="DM Sans"/>
              </a:rPr>
              <a:t>Techniques such as </a:t>
            </a:r>
            <a:r>
              <a:rPr lang="en-US" sz="1899" dirty="0" err="1">
                <a:solidFill>
                  <a:srgbClr val="000000"/>
                </a:solidFill>
                <a:latin typeface="DM Sans Bold"/>
              </a:rPr>
              <a:t>ExtraTreesClassifier</a:t>
            </a:r>
            <a:r>
              <a:rPr lang="en-US" sz="1899" dirty="0">
                <a:solidFill>
                  <a:srgbClr val="000000"/>
                </a:solidFill>
                <a:latin typeface="DM Sans Bold"/>
              </a:rPr>
              <a:t> </a:t>
            </a:r>
            <a:r>
              <a:rPr lang="en-US" sz="1899" dirty="0">
                <a:solidFill>
                  <a:srgbClr val="000000"/>
                </a:solidFill>
                <a:latin typeface="DM Sans"/>
              </a:rPr>
              <a:t>are employed to rank the features based on their importance scores, aiding in model optimization and interpretation.</a:t>
            </a:r>
          </a:p>
        </p:txBody>
      </p:sp>
      <p:sp>
        <p:nvSpPr>
          <p:cNvPr id="5" name="TextBox 5"/>
          <p:cNvSpPr txBox="1"/>
          <p:nvPr/>
        </p:nvSpPr>
        <p:spPr>
          <a:xfrm>
            <a:off x="12025297" y="5378248"/>
            <a:ext cx="4607322" cy="2999994"/>
          </a:xfrm>
          <a:prstGeom prst="rect">
            <a:avLst/>
          </a:prstGeom>
        </p:spPr>
        <p:txBody>
          <a:bodyPr lIns="0" tIns="0" rIns="0" bIns="0" rtlCol="0" anchor="t">
            <a:spAutoFit/>
          </a:bodyPr>
          <a:lstStyle/>
          <a:p>
            <a:pPr algn="just">
              <a:lnSpc>
                <a:spcPts val="4007"/>
              </a:lnSpc>
            </a:pPr>
            <a:r>
              <a:rPr lang="en-US" sz="2399" dirty="0">
                <a:solidFill>
                  <a:srgbClr val="043980"/>
                </a:solidFill>
                <a:latin typeface="DM Sans Bold"/>
              </a:rPr>
              <a:t>Top 5 most important features:</a:t>
            </a:r>
          </a:p>
          <a:p>
            <a:pPr marL="518158" lvl="1" indent="-259079" algn="just">
              <a:lnSpc>
                <a:spcPts val="4007"/>
              </a:lnSpc>
              <a:buFont typeface="Arial"/>
              <a:buChar char="•"/>
            </a:pPr>
            <a:r>
              <a:rPr lang="en-US" sz="2399" dirty="0">
                <a:solidFill>
                  <a:srgbClr val="043980"/>
                </a:solidFill>
                <a:latin typeface="DM Sans Bold"/>
              </a:rPr>
              <a:t>alcohol</a:t>
            </a:r>
          </a:p>
          <a:p>
            <a:pPr marL="518158" lvl="1" indent="-259079" algn="just">
              <a:lnSpc>
                <a:spcPts val="4007"/>
              </a:lnSpc>
              <a:buFont typeface="Arial"/>
              <a:buChar char="•"/>
            </a:pPr>
            <a:r>
              <a:rPr lang="en-US" sz="2399" dirty="0">
                <a:solidFill>
                  <a:srgbClr val="043980"/>
                </a:solidFill>
                <a:latin typeface="DM Sans Bold"/>
              </a:rPr>
              <a:t>sulphates</a:t>
            </a:r>
          </a:p>
          <a:p>
            <a:pPr marL="518158" lvl="1" indent="-259079" algn="just">
              <a:lnSpc>
                <a:spcPts val="4007"/>
              </a:lnSpc>
              <a:buFont typeface="Arial"/>
              <a:buChar char="•"/>
            </a:pPr>
            <a:r>
              <a:rPr lang="en-US" sz="2399" dirty="0">
                <a:solidFill>
                  <a:srgbClr val="043980"/>
                </a:solidFill>
                <a:latin typeface="DM Sans Bold"/>
              </a:rPr>
              <a:t>volatile acidity</a:t>
            </a:r>
          </a:p>
          <a:p>
            <a:pPr marL="518158" lvl="1" indent="-259079" algn="just">
              <a:lnSpc>
                <a:spcPts val="4007"/>
              </a:lnSpc>
              <a:buFont typeface="Arial"/>
              <a:buChar char="•"/>
            </a:pPr>
            <a:r>
              <a:rPr lang="en-US" sz="2399" dirty="0">
                <a:solidFill>
                  <a:srgbClr val="043980"/>
                </a:solidFill>
                <a:latin typeface="DM Sans Bold"/>
              </a:rPr>
              <a:t>total sulfur dioxide</a:t>
            </a:r>
          </a:p>
          <a:p>
            <a:pPr marL="518158" lvl="1" indent="-259079" algn="just">
              <a:lnSpc>
                <a:spcPts val="4007"/>
              </a:lnSpc>
              <a:buFont typeface="Arial"/>
              <a:buChar char="•"/>
            </a:pPr>
            <a:r>
              <a:rPr lang="en-US" sz="2399" dirty="0">
                <a:solidFill>
                  <a:srgbClr val="043980"/>
                </a:solidFill>
                <a:latin typeface="DM Sans Bold"/>
              </a:rPr>
              <a:t>density</a:t>
            </a:r>
          </a:p>
        </p:txBody>
      </p:sp>
      <p:pic>
        <p:nvPicPr>
          <p:cNvPr id="7" name="Picture 6">
            <a:extLst>
              <a:ext uri="{FF2B5EF4-FFF2-40B4-BE49-F238E27FC236}">
                <a16:creationId xmlns:a16="http://schemas.microsoft.com/office/drawing/2014/main" id="{187672B6-FA41-839A-CECA-A3CB7914B83A}"/>
              </a:ext>
            </a:extLst>
          </p:cNvPr>
          <p:cNvPicPr>
            <a:picLocks noChangeAspect="1"/>
          </p:cNvPicPr>
          <p:nvPr/>
        </p:nvPicPr>
        <p:blipFill>
          <a:blip r:embed="rId2"/>
          <a:stretch>
            <a:fillRect/>
          </a:stretch>
        </p:blipFill>
        <p:spPr>
          <a:xfrm>
            <a:off x="1342783" y="2171700"/>
            <a:ext cx="9978394" cy="61021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1034</Words>
  <Application>Microsoft Office PowerPoint</Application>
  <PresentationFormat>Custom</PresentationFormat>
  <Paragraphs>73</Paragraphs>
  <Slides>15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Aileron Bold</vt:lpstr>
      <vt:lpstr>Aileron</vt:lpstr>
      <vt:lpstr>Maven Pro Regular Bold</vt:lpstr>
      <vt:lpstr>Calibri</vt:lpstr>
      <vt:lpstr>Maven Pro Bold Italics</vt:lpstr>
      <vt:lpstr>Maven Pro Regular</vt:lpstr>
      <vt:lpstr>Maven Pro Bold</vt:lpstr>
      <vt:lpstr>Aileron Ultra-Bold</vt:lpstr>
      <vt:lpstr>DM Sans Bold</vt:lpstr>
      <vt:lpstr>DM Sans</vt:lpstr>
      <vt:lpstr>Maven Pro Bold Bold Italics</vt:lpstr>
      <vt:lpstr>Arial</vt:lpstr>
      <vt:lpstr>Canva Sans 2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Analytic Dashboard Presentation</dc:title>
  <cp:lastModifiedBy>lakshman atmakuri</cp:lastModifiedBy>
  <cp:revision>5</cp:revision>
  <dcterms:created xsi:type="dcterms:W3CDTF">2006-08-16T00:00:00Z</dcterms:created>
  <dcterms:modified xsi:type="dcterms:W3CDTF">2024-05-14T19:26:33Z</dcterms:modified>
  <dc:identifier>DAGEjCfM6Go</dc:identifier>
</cp:coreProperties>
</file>